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18"/>
  </p:notesMasterIdLst>
  <p:handoutMasterIdLst>
    <p:handoutMasterId r:id="rId19"/>
  </p:handoutMasterIdLst>
  <p:sldIdLst>
    <p:sldId id="256" r:id="rId3"/>
    <p:sldId id="347" r:id="rId4"/>
    <p:sldId id="355" r:id="rId5"/>
    <p:sldId id="351" r:id="rId6"/>
    <p:sldId id="352" r:id="rId7"/>
    <p:sldId id="353" r:id="rId8"/>
    <p:sldId id="350" r:id="rId9"/>
    <p:sldId id="349" r:id="rId10"/>
    <p:sldId id="357" r:id="rId11"/>
    <p:sldId id="356" r:id="rId12"/>
    <p:sldId id="358" r:id="rId13"/>
    <p:sldId id="361" r:id="rId14"/>
    <p:sldId id="359" r:id="rId15"/>
    <p:sldId id="360" r:id="rId16"/>
    <p:sldId id="362" r:id="rId17"/>
  </p:sldIdLst>
  <p:sldSz cx="9144000" cy="6858000" type="screen4x3"/>
  <p:notesSz cx="7315200" cy="9601200"/>
  <p:defaultTextStyle>
    <a:defPPr>
      <a:defRPr lang="en-GB"/>
    </a:defPPr>
    <a:lvl1pPr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pitchFamily="34" charset="0"/>
        <a:ea typeface="Arial Unicode MS" pitchFamily="34" charset="-128"/>
        <a:cs typeface="Arial Unicode MS" pitchFamily="34" charset="-128"/>
      </a:defRPr>
    </a:lvl1pPr>
    <a:lvl2pPr marL="742950" indent="-28575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pitchFamily="34" charset="0"/>
        <a:ea typeface="Arial Unicode MS" pitchFamily="34" charset="-128"/>
        <a:cs typeface="Arial Unicode MS" pitchFamily="34" charset="-128"/>
      </a:defRPr>
    </a:lvl2pPr>
    <a:lvl3pPr marL="11430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pitchFamily="34" charset="0"/>
        <a:ea typeface="Arial Unicode MS" pitchFamily="34" charset="-128"/>
        <a:cs typeface="Arial Unicode MS" pitchFamily="34" charset="-128"/>
      </a:defRPr>
    </a:lvl3pPr>
    <a:lvl4pPr marL="16002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pitchFamily="34" charset="0"/>
        <a:ea typeface="Arial Unicode MS" pitchFamily="34" charset="-128"/>
        <a:cs typeface="Arial Unicode MS" pitchFamily="34" charset="-128"/>
      </a:defRPr>
    </a:lvl4pPr>
    <a:lvl5pPr marL="20574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pitchFamily="34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Arial Unicode MS" pitchFamily="34" charset="-128"/>
        <a:cs typeface="Arial Unicode MS" pitchFamily="34" charset="-128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Arial Unicode MS" pitchFamily="34" charset="-128"/>
        <a:cs typeface="Arial Unicode MS" pitchFamily="34" charset="-128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Arial Unicode MS" pitchFamily="34" charset="-128"/>
        <a:cs typeface="Arial Unicode MS" pitchFamily="34" charset="-128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Arial Unicode MS" pitchFamily="34" charset="-128"/>
        <a:cs typeface="Arial Unicode MS" pitchFamily="34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ED0C8B"/>
    <a:srgbClr val="CBECDE"/>
    <a:srgbClr val="660033"/>
    <a:srgbClr val="370321"/>
    <a:srgbClr val="DA5C21"/>
    <a:srgbClr val="DA5C5D"/>
    <a:srgbClr val="FE1A02"/>
    <a:srgbClr val="FF5050"/>
    <a:srgbClr val="507AF2"/>
    <a:srgbClr val="00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443" autoAdjust="0"/>
    <p:restoredTop sz="84307" autoAdjust="0"/>
  </p:normalViewPr>
  <p:slideViewPr>
    <p:cSldViewPr>
      <p:cViewPr varScale="1">
        <p:scale>
          <a:sx n="75" d="100"/>
          <a:sy n="75" d="100"/>
        </p:scale>
        <p:origin x="-474" y="-8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846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00" d="100"/>
          <a:sy n="100" d="100"/>
        </p:scale>
        <p:origin x="-1476" y="-78"/>
      </p:cViewPr>
      <p:guideLst>
        <p:guide orient="horz" pos="2586"/>
        <p:guide pos="209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F7401E9-B743-4B92-A38B-07812A3D3610}" type="doc">
      <dgm:prSet loTypeId="urn:microsoft.com/office/officeart/2005/8/layout/pyramid2" loCatId="pyramid" qsTypeId="urn:microsoft.com/office/officeart/2005/8/quickstyle/simple1" qsCatId="simple" csTypeId="urn:microsoft.com/office/officeart/2005/8/colors/accent1_2" csCatId="accent1" phldr="1"/>
      <dgm:spPr/>
    </dgm:pt>
    <dgm:pt modelId="{8EF0555F-DD02-4D6D-A25B-5B4A96423A50}">
      <dgm:prSet phldrT="[Tekst]" custT="1"/>
      <dgm:spPr/>
      <dgm:t>
        <a:bodyPr/>
        <a:lstStyle/>
        <a:p>
          <a:r>
            <a:rPr lang="nl-NL" sz="2000" b="1" dirty="0" smtClean="0"/>
            <a:t>SECTORALE GEGEVENS</a:t>
          </a:r>
          <a:endParaRPr lang="nl-NL" sz="2000" b="1" dirty="0"/>
        </a:p>
      </dgm:t>
    </dgm:pt>
    <dgm:pt modelId="{C3952C23-DD74-424E-8E42-D75E3D7463A3}" type="parTrans" cxnId="{D2E79007-2339-4142-A46B-BEFF7555A8CF}">
      <dgm:prSet/>
      <dgm:spPr/>
      <dgm:t>
        <a:bodyPr/>
        <a:lstStyle/>
        <a:p>
          <a:endParaRPr lang="nl-NL"/>
        </a:p>
      </dgm:t>
    </dgm:pt>
    <dgm:pt modelId="{BB378453-73C7-42B7-982A-18AF2E29411D}" type="sibTrans" cxnId="{D2E79007-2339-4142-A46B-BEFF7555A8CF}">
      <dgm:prSet/>
      <dgm:spPr/>
      <dgm:t>
        <a:bodyPr/>
        <a:lstStyle/>
        <a:p>
          <a:endParaRPr lang="nl-NL"/>
        </a:p>
      </dgm:t>
    </dgm:pt>
    <dgm:pt modelId="{3C8BBACF-0B9E-4BA7-A66A-B789071F8891}">
      <dgm:prSet phldrT="[Tekst]" custT="1"/>
      <dgm:spPr/>
      <dgm:t>
        <a:bodyPr/>
        <a:lstStyle/>
        <a:p>
          <a:r>
            <a:rPr lang="nl-NL" sz="2000" b="1" dirty="0" smtClean="0"/>
            <a:t>KERN-GEGEVENS</a:t>
          </a:r>
          <a:endParaRPr lang="nl-NL" sz="2000" b="1" dirty="0"/>
        </a:p>
      </dgm:t>
    </dgm:pt>
    <dgm:pt modelId="{1263D34B-5325-4D2D-B5A8-079A26F746B7}" type="parTrans" cxnId="{E848CA49-617E-439A-8484-271B4A25DDEF}">
      <dgm:prSet/>
      <dgm:spPr/>
      <dgm:t>
        <a:bodyPr/>
        <a:lstStyle/>
        <a:p>
          <a:endParaRPr lang="nl-NL"/>
        </a:p>
      </dgm:t>
    </dgm:pt>
    <dgm:pt modelId="{626FE22A-5FD7-49D0-96E3-DCC0A1AB5A50}" type="sibTrans" cxnId="{E848CA49-617E-439A-8484-271B4A25DDEF}">
      <dgm:prSet/>
      <dgm:spPr/>
      <dgm:t>
        <a:bodyPr/>
        <a:lstStyle/>
        <a:p>
          <a:endParaRPr lang="nl-NL"/>
        </a:p>
      </dgm:t>
    </dgm:pt>
    <dgm:pt modelId="{1F6736E6-4F58-45D1-AFA3-EA674C4EC62E}">
      <dgm:prSet phldrT="[Tekst]" custT="1"/>
      <dgm:spPr/>
      <dgm:t>
        <a:bodyPr/>
        <a:lstStyle/>
        <a:p>
          <a:r>
            <a:rPr lang="nl-NL" sz="2000" b="1" dirty="0" smtClean="0"/>
            <a:t>BASIS-GEGEVENS</a:t>
          </a:r>
          <a:endParaRPr lang="nl-NL" sz="2000" b="1" dirty="0"/>
        </a:p>
      </dgm:t>
    </dgm:pt>
    <dgm:pt modelId="{89208758-81D1-42F9-B5A5-D9243A4904FE}" type="parTrans" cxnId="{E214BB4D-2EBD-40D4-B466-4C6A0CE567DC}">
      <dgm:prSet/>
      <dgm:spPr/>
      <dgm:t>
        <a:bodyPr/>
        <a:lstStyle/>
        <a:p>
          <a:endParaRPr lang="nl-NL"/>
        </a:p>
      </dgm:t>
    </dgm:pt>
    <dgm:pt modelId="{556ADFED-1DC5-4F88-8F36-5C44C3489B57}" type="sibTrans" cxnId="{E214BB4D-2EBD-40D4-B466-4C6A0CE567DC}">
      <dgm:prSet/>
      <dgm:spPr/>
      <dgm:t>
        <a:bodyPr/>
        <a:lstStyle/>
        <a:p>
          <a:endParaRPr lang="nl-NL"/>
        </a:p>
      </dgm:t>
    </dgm:pt>
    <dgm:pt modelId="{A6AAECE1-55AB-44E8-8DEA-E2A2AB0875D8}" type="pres">
      <dgm:prSet presAssocID="{EF7401E9-B743-4B92-A38B-07812A3D3610}" presName="compositeShape" presStyleCnt="0">
        <dgm:presLayoutVars>
          <dgm:dir/>
          <dgm:resizeHandles/>
        </dgm:presLayoutVars>
      </dgm:prSet>
      <dgm:spPr/>
    </dgm:pt>
    <dgm:pt modelId="{27DA8E25-EC60-4505-B5F2-3AED55DB4D35}" type="pres">
      <dgm:prSet presAssocID="{EF7401E9-B743-4B92-A38B-07812A3D3610}" presName="pyramid" presStyleLbl="node1" presStyleIdx="0" presStyleCnt="1"/>
      <dgm:spPr/>
    </dgm:pt>
    <dgm:pt modelId="{EB37A2AF-7204-454F-BC58-F1B54F57A49E}" type="pres">
      <dgm:prSet presAssocID="{EF7401E9-B743-4B92-A38B-07812A3D3610}" presName="theList" presStyleCnt="0"/>
      <dgm:spPr/>
    </dgm:pt>
    <dgm:pt modelId="{F2568B32-7D08-4C6A-AFB1-F908630487B9}" type="pres">
      <dgm:prSet presAssocID="{8EF0555F-DD02-4D6D-A25B-5B4A96423A50}" presName="aNode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C8350A75-53F4-49E3-BC6D-70B35DC48137}" type="pres">
      <dgm:prSet presAssocID="{8EF0555F-DD02-4D6D-A25B-5B4A96423A50}" presName="aSpace" presStyleCnt="0"/>
      <dgm:spPr/>
    </dgm:pt>
    <dgm:pt modelId="{2F572D72-95AA-4251-B5A8-F2F3930EA65A}" type="pres">
      <dgm:prSet presAssocID="{3C8BBACF-0B9E-4BA7-A66A-B789071F8891}" presName="aNode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1EB0ACF5-272F-415B-ABF3-847A06BEEB9D}" type="pres">
      <dgm:prSet presAssocID="{3C8BBACF-0B9E-4BA7-A66A-B789071F8891}" presName="aSpace" presStyleCnt="0"/>
      <dgm:spPr/>
    </dgm:pt>
    <dgm:pt modelId="{40E079F4-500B-45E2-821F-568070419F0D}" type="pres">
      <dgm:prSet presAssocID="{1F6736E6-4F58-45D1-AFA3-EA674C4EC62E}" presName="aNode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6B7C3DF3-D698-4551-9D8F-51D0DC4EB156}" type="pres">
      <dgm:prSet presAssocID="{1F6736E6-4F58-45D1-AFA3-EA674C4EC62E}" presName="aSpace" presStyleCnt="0"/>
      <dgm:spPr/>
    </dgm:pt>
  </dgm:ptLst>
  <dgm:cxnLst>
    <dgm:cxn modelId="{D2E79007-2339-4142-A46B-BEFF7555A8CF}" srcId="{EF7401E9-B743-4B92-A38B-07812A3D3610}" destId="{8EF0555F-DD02-4D6D-A25B-5B4A96423A50}" srcOrd="0" destOrd="0" parTransId="{C3952C23-DD74-424E-8E42-D75E3D7463A3}" sibTransId="{BB378453-73C7-42B7-982A-18AF2E29411D}"/>
    <dgm:cxn modelId="{E848CA49-617E-439A-8484-271B4A25DDEF}" srcId="{EF7401E9-B743-4B92-A38B-07812A3D3610}" destId="{3C8BBACF-0B9E-4BA7-A66A-B789071F8891}" srcOrd="1" destOrd="0" parTransId="{1263D34B-5325-4D2D-B5A8-079A26F746B7}" sibTransId="{626FE22A-5FD7-49D0-96E3-DCC0A1AB5A50}"/>
    <dgm:cxn modelId="{33DCA5F9-A642-4358-AA09-3C1630593CC6}" type="presOf" srcId="{3C8BBACF-0B9E-4BA7-A66A-B789071F8891}" destId="{2F572D72-95AA-4251-B5A8-F2F3930EA65A}" srcOrd="0" destOrd="0" presId="urn:microsoft.com/office/officeart/2005/8/layout/pyramid2"/>
    <dgm:cxn modelId="{1228BE56-6DBA-4DF2-90C1-EBC1E02E4DBD}" type="presOf" srcId="{EF7401E9-B743-4B92-A38B-07812A3D3610}" destId="{A6AAECE1-55AB-44E8-8DEA-E2A2AB0875D8}" srcOrd="0" destOrd="0" presId="urn:microsoft.com/office/officeart/2005/8/layout/pyramid2"/>
    <dgm:cxn modelId="{38C8FA8C-03C0-4884-B464-27F96477E8F0}" type="presOf" srcId="{1F6736E6-4F58-45D1-AFA3-EA674C4EC62E}" destId="{40E079F4-500B-45E2-821F-568070419F0D}" srcOrd="0" destOrd="0" presId="urn:microsoft.com/office/officeart/2005/8/layout/pyramid2"/>
    <dgm:cxn modelId="{55A6D858-9095-440B-9ADB-1C5CD80D3EFC}" type="presOf" srcId="{8EF0555F-DD02-4D6D-A25B-5B4A96423A50}" destId="{F2568B32-7D08-4C6A-AFB1-F908630487B9}" srcOrd="0" destOrd="0" presId="urn:microsoft.com/office/officeart/2005/8/layout/pyramid2"/>
    <dgm:cxn modelId="{E214BB4D-2EBD-40D4-B466-4C6A0CE567DC}" srcId="{EF7401E9-B743-4B92-A38B-07812A3D3610}" destId="{1F6736E6-4F58-45D1-AFA3-EA674C4EC62E}" srcOrd="2" destOrd="0" parTransId="{89208758-81D1-42F9-B5A5-D9243A4904FE}" sibTransId="{556ADFED-1DC5-4F88-8F36-5C44C3489B57}"/>
    <dgm:cxn modelId="{1ADA63A8-025D-44A7-A807-133EBF8CB309}" type="presParOf" srcId="{A6AAECE1-55AB-44E8-8DEA-E2A2AB0875D8}" destId="{27DA8E25-EC60-4505-B5F2-3AED55DB4D35}" srcOrd="0" destOrd="0" presId="urn:microsoft.com/office/officeart/2005/8/layout/pyramid2"/>
    <dgm:cxn modelId="{024C1EAE-6156-4451-8B46-0410ACB53D42}" type="presParOf" srcId="{A6AAECE1-55AB-44E8-8DEA-E2A2AB0875D8}" destId="{EB37A2AF-7204-454F-BC58-F1B54F57A49E}" srcOrd="1" destOrd="0" presId="urn:microsoft.com/office/officeart/2005/8/layout/pyramid2"/>
    <dgm:cxn modelId="{65F75142-0B1E-4F03-B5CD-F442242D8014}" type="presParOf" srcId="{EB37A2AF-7204-454F-BC58-F1B54F57A49E}" destId="{F2568B32-7D08-4C6A-AFB1-F908630487B9}" srcOrd="0" destOrd="0" presId="urn:microsoft.com/office/officeart/2005/8/layout/pyramid2"/>
    <dgm:cxn modelId="{55C2799B-73D8-480A-8E86-52109D7425E6}" type="presParOf" srcId="{EB37A2AF-7204-454F-BC58-F1B54F57A49E}" destId="{C8350A75-53F4-49E3-BC6D-70B35DC48137}" srcOrd="1" destOrd="0" presId="urn:microsoft.com/office/officeart/2005/8/layout/pyramid2"/>
    <dgm:cxn modelId="{20AEB01E-5E7E-4482-B2D0-DB486B7795DE}" type="presParOf" srcId="{EB37A2AF-7204-454F-BC58-F1B54F57A49E}" destId="{2F572D72-95AA-4251-B5A8-F2F3930EA65A}" srcOrd="2" destOrd="0" presId="urn:microsoft.com/office/officeart/2005/8/layout/pyramid2"/>
    <dgm:cxn modelId="{5D830DAF-B6A6-4A71-BA1F-B807E406CA20}" type="presParOf" srcId="{EB37A2AF-7204-454F-BC58-F1B54F57A49E}" destId="{1EB0ACF5-272F-415B-ABF3-847A06BEEB9D}" srcOrd="3" destOrd="0" presId="urn:microsoft.com/office/officeart/2005/8/layout/pyramid2"/>
    <dgm:cxn modelId="{665F7B15-E146-4676-93E3-27B13B9AC48A}" type="presParOf" srcId="{EB37A2AF-7204-454F-BC58-F1B54F57A49E}" destId="{40E079F4-500B-45E2-821F-568070419F0D}" srcOrd="4" destOrd="0" presId="urn:microsoft.com/office/officeart/2005/8/layout/pyramid2"/>
    <dgm:cxn modelId="{6DB30C89-B1F7-438B-A114-FF61820087C8}" type="presParOf" srcId="{EB37A2AF-7204-454F-BC58-F1B54F57A49E}" destId="{6B7C3DF3-D698-4551-9D8F-51D0DC4EB156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7DA8E25-EC60-4505-B5F2-3AED55DB4D35}">
      <dsp:nvSpPr>
        <dsp:cNvPr id="0" name=""/>
        <dsp:cNvSpPr/>
      </dsp:nvSpPr>
      <dsp:spPr>
        <a:xfrm>
          <a:off x="711199" y="0"/>
          <a:ext cx="4064000" cy="4064000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2568B32-7D08-4C6A-AFB1-F908630487B9}">
      <dsp:nvSpPr>
        <dsp:cNvPr id="0" name=""/>
        <dsp:cNvSpPr/>
      </dsp:nvSpPr>
      <dsp:spPr>
        <a:xfrm>
          <a:off x="2743199" y="408582"/>
          <a:ext cx="2641600" cy="96202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b="1" kern="1200" dirty="0" smtClean="0"/>
            <a:t>SECTORALE GEGEVENS</a:t>
          </a:r>
          <a:endParaRPr lang="nl-NL" sz="2000" b="1" kern="1200" dirty="0"/>
        </a:p>
      </dsp:txBody>
      <dsp:txXfrm>
        <a:off x="2743199" y="408582"/>
        <a:ext cx="2641600" cy="962025"/>
      </dsp:txXfrm>
    </dsp:sp>
    <dsp:sp modelId="{2F572D72-95AA-4251-B5A8-F2F3930EA65A}">
      <dsp:nvSpPr>
        <dsp:cNvPr id="0" name=""/>
        <dsp:cNvSpPr/>
      </dsp:nvSpPr>
      <dsp:spPr>
        <a:xfrm>
          <a:off x="2743199" y="1490860"/>
          <a:ext cx="2641600" cy="96202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b="1" kern="1200" dirty="0" smtClean="0"/>
            <a:t>KERN-GEGEVENS</a:t>
          </a:r>
          <a:endParaRPr lang="nl-NL" sz="2000" b="1" kern="1200" dirty="0"/>
        </a:p>
      </dsp:txBody>
      <dsp:txXfrm>
        <a:off x="2743199" y="1490860"/>
        <a:ext cx="2641600" cy="962025"/>
      </dsp:txXfrm>
    </dsp:sp>
    <dsp:sp modelId="{40E079F4-500B-45E2-821F-568070419F0D}">
      <dsp:nvSpPr>
        <dsp:cNvPr id="0" name=""/>
        <dsp:cNvSpPr/>
      </dsp:nvSpPr>
      <dsp:spPr>
        <a:xfrm>
          <a:off x="2743199" y="2573139"/>
          <a:ext cx="2641600" cy="96202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b="1" kern="1200" dirty="0" smtClean="0"/>
            <a:t>BASIS-GEGEVENS</a:t>
          </a:r>
          <a:endParaRPr lang="nl-NL" sz="2000" b="1" kern="1200" dirty="0"/>
        </a:p>
      </dsp:txBody>
      <dsp:txXfrm>
        <a:off x="2743199" y="2573139"/>
        <a:ext cx="2641600" cy="96202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42713" y="0"/>
            <a:ext cx="3170637" cy="480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4747" tIns="42373" rIns="84747" bIns="42373" numCol="1" anchor="t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nl-NL" dirty="0"/>
          </a:p>
          <a:p>
            <a:pPr>
              <a:defRPr/>
            </a:pPr>
            <a:endParaRPr lang="nl-NL" dirty="0"/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66518" y="0"/>
            <a:ext cx="3170637" cy="480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4747" tIns="42373" rIns="84747" bIns="42373" numCol="1" anchor="t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nl-NL" dirty="0" smtClean="0"/>
          </a:p>
          <a:p>
            <a:pPr>
              <a:defRPr/>
            </a:pPr>
            <a:endParaRPr lang="nl-NL" dirty="0"/>
          </a:p>
        </p:txBody>
      </p:sp>
      <p:sp>
        <p:nvSpPr>
          <p:cNvPr id="839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42713" y="9120783"/>
            <a:ext cx="3170637" cy="480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4747" tIns="42373" rIns="84747" bIns="42373" numCol="1" anchor="b" anchorCtr="0" compatLnSpc="1">
            <a:prstTxWarp prst="textNoShape">
              <a:avLst/>
            </a:prstTxWarp>
          </a:bodyPr>
          <a:lstStyle>
            <a:lvl1pPr>
              <a:defRPr sz="8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nl-NL" dirty="0" err="1" smtClean="0"/>
              <a:t>RGBZ-werkgroep</a:t>
            </a:r>
            <a:r>
              <a:rPr lang="nl-NL" dirty="0" smtClean="0"/>
              <a:t> 8 mei 2012</a:t>
            </a:r>
            <a:endParaRPr lang="nl-NL" dirty="0"/>
          </a:p>
          <a:p>
            <a:pPr>
              <a:defRPr/>
            </a:pPr>
            <a:endParaRPr lang="nl-NL" dirty="0"/>
          </a:p>
        </p:txBody>
      </p:sp>
      <p:sp>
        <p:nvSpPr>
          <p:cNvPr id="839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66518" y="9120783"/>
            <a:ext cx="3170637" cy="480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4747" tIns="42373" rIns="84747" bIns="42373" numCol="1" anchor="b" anchorCtr="0" compatLnSpc="1">
            <a:prstTxWarp prst="textNoShape">
              <a:avLst/>
            </a:prstTxWarp>
          </a:bodyPr>
          <a:lstStyle>
            <a:lvl1pPr algn="r">
              <a:defRPr sz="8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fld id="{09CC8D86-5F40-4C3A-9500-89EFDD8DA4CC}" type="slidenum">
              <a:rPr lang="nl-NL"/>
              <a:pPr>
                <a:defRPr/>
              </a:pPr>
              <a:t>‹nr.›</a:t>
            </a:fld>
            <a:endParaRPr lang="nl-NL"/>
          </a:p>
          <a:p>
            <a:pPr>
              <a:defRPr/>
            </a:pPr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257300" y="730250"/>
            <a:ext cx="4797425" cy="35972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sp>
      <p:sp>
        <p:nvSpPr>
          <p:cNvPr id="3074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31213" y="4560392"/>
            <a:ext cx="5851239" cy="431947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nl-NL" noProof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1" y="0"/>
            <a:ext cx="3173709" cy="47899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670911" algn="l"/>
                <a:tab pos="1341821" algn="l"/>
                <a:tab pos="2012732" algn="l"/>
                <a:tab pos="2683642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nl-NL"/>
              <a:t>Informatiemodel RSGB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139956" y="0"/>
            <a:ext cx="3173709" cy="47899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670911" algn="l"/>
                <a:tab pos="1341821" algn="l"/>
                <a:tab pos="2012732" algn="l"/>
                <a:tab pos="2683642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nl-NL"/>
              <a:t>2 juni 2010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1" y="9120783"/>
            <a:ext cx="3173709" cy="47899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670911" algn="l"/>
                <a:tab pos="1341821" algn="l"/>
                <a:tab pos="2012732" algn="l"/>
                <a:tab pos="2683642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nl-NL"/>
              <a:t>Workshop standaardisatie in stelsel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139956" y="9120783"/>
            <a:ext cx="3173709" cy="47899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670911" algn="l"/>
                <a:tab pos="1341821" algn="l"/>
                <a:tab pos="2012732" algn="l"/>
                <a:tab pos="2683642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34D13208-0805-4D8F-9178-F6C6A00929C9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nl-NL" smtClean="0"/>
              <a:t>Informatiemodel RSGB</a:t>
            </a:r>
          </a:p>
        </p:txBody>
      </p:sp>
      <p:sp>
        <p:nvSpPr>
          <p:cNvPr id="11267" name="Rectangle 4"/>
          <p:cNvSpPr>
            <a:spLocks noGrp="1" noChangeArrowheads="1"/>
          </p:cNvSpPr>
          <p:nvPr>
            <p:ph type="dt" sz="quarter"/>
          </p:nvPr>
        </p:nvSpPr>
        <p:spPr>
          <a:noFill/>
        </p:spPr>
        <p:txBody>
          <a:bodyPr/>
          <a:lstStyle/>
          <a:p>
            <a:r>
              <a:rPr lang="nl-NL" smtClean="0"/>
              <a:t>2 juni 2010</a:t>
            </a:r>
          </a:p>
        </p:txBody>
      </p:sp>
      <p:sp>
        <p:nvSpPr>
          <p:cNvPr id="11268" name="Rectangle 5"/>
          <p:cNvSpPr>
            <a:spLocks noGrp="1" noChangeArrowheads="1"/>
          </p:cNvSpPr>
          <p:nvPr>
            <p:ph type="ftr" sz="quarter"/>
          </p:nvPr>
        </p:nvSpPr>
        <p:spPr>
          <a:noFill/>
        </p:spPr>
        <p:txBody>
          <a:bodyPr/>
          <a:lstStyle/>
          <a:p>
            <a:r>
              <a:rPr lang="nl-NL" smtClean="0"/>
              <a:t>Workshop standaardisatie in stelsel</a:t>
            </a:r>
          </a:p>
        </p:txBody>
      </p:sp>
      <p:sp>
        <p:nvSpPr>
          <p:cNvPr id="11269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3E6DA90D-80E1-4585-94F8-14C74D72D13B}" type="slidenum">
              <a:rPr lang="nl-NL" smtClean="0"/>
              <a:pPr/>
              <a:t>1</a:t>
            </a:fld>
            <a:endParaRPr lang="nl-NL" smtClean="0"/>
          </a:p>
        </p:txBody>
      </p:sp>
      <p:sp>
        <p:nvSpPr>
          <p:cNvPr id="1127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30250"/>
            <a:ext cx="4799013" cy="3598863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127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31213" y="4560392"/>
            <a:ext cx="5852774" cy="4320896"/>
          </a:xfrm>
          <a:noFill/>
          <a:ln/>
        </p:spPr>
        <p:txBody>
          <a:bodyPr wrap="none" anchor="ctr"/>
          <a:lstStyle/>
          <a:p>
            <a:endParaRPr lang="nl-NL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nl-NL" smtClean="0"/>
              <a:t>Informatiemodel RSGB</a:t>
            </a:r>
          </a:p>
        </p:txBody>
      </p:sp>
      <p:sp>
        <p:nvSpPr>
          <p:cNvPr id="11267" name="Rectangle 4"/>
          <p:cNvSpPr>
            <a:spLocks noGrp="1" noChangeArrowheads="1"/>
          </p:cNvSpPr>
          <p:nvPr>
            <p:ph type="dt" sz="quarter"/>
          </p:nvPr>
        </p:nvSpPr>
        <p:spPr>
          <a:noFill/>
        </p:spPr>
        <p:txBody>
          <a:bodyPr/>
          <a:lstStyle/>
          <a:p>
            <a:r>
              <a:rPr lang="nl-NL" smtClean="0"/>
              <a:t>2 juni 2010</a:t>
            </a:r>
          </a:p>
        </p:txBody>
      </p:sp>
      <p:sp>
        <p:nvSpPr>
          <p:cNvPr id="11268" name="Rectangle 5"/>
          <p:cNvSpPr>
            <a:spLocks noGrp="1" noChangeArrowheads="1"/>
          </p:cNvSpPr>
          <p:nvPr>
            <p:ph type="ftr" sz="quarter"/>
          </p:nvPr>
        </p:nvSpPr>
        <p:spPr>
          <a:noFill/>
        </p:spPr>
        <p:txBody>
          <a:bodyPr/>
          <a:lstStyle/>
          <a:p>
            <a:r>
              <a:rPr lang="nl-NL" smtClean="0"/>
              <a:t>Workshop standaardisatie in stelsel</a:t>
            </a:r>
          </a:p>
        </p:txBody>
      </p:sp>
      <p:sp>
        <p:nvSpPr>
          <p:cNvPr id="11269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3E6DA90D-80E1-4585-94F8-14C74D72D13B}" type="slidenum">
              <a:rPr lang="nl-NL" smtClean="0"/>
              <a:pPr/>
              <a:t>15</a:t>
            </a:fld>
            <a:endParaRPr lang="nl-NL" smtClean="0"/>
          </a:p>
        </p:txBody>
      </p:sp>
      <p:sp>
        <p:nvSpPr>
          <p:cNvPr id="1127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30250"/>
            <a:ext cx="4799013" cy="3598863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127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31213" y="4560392"/>
            <a:ext cx="5852774" cy="4320896"/>
          </a:xfrm>
          <a:noFill/>
          <a:ln/>
        </p:spPr>
        <p:txBody>
          <a:bodyPr wrap="none" anchor="ctr"/>
          <a:lstStyle/>
          <a:p>
            <a:endParaRPr lang="nl-NL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8E0F9A-4B08-4E79-9827-984FD0CF4BE2}" type="slidenum">
              <a:rPr lang="nl-NL"/>
              <a:pPr>
                <a:defRPr/>
              </a:pPr>
              <a:t>‹nr.›</a:t>
            </a:fld>
            <a:fld id="{7E0738A9-B58F-4C5A-BB4E-F20A0A072FA4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E3A055-105D-4752-8154-42421AB2DA84}" type="slidenum">
              <a:rPr lang="nl-NL"/>
              <a:pPr>
                <a:defRPr/>
              </a:pPr>
              <a:t>‹nr.›</a:t>
            </a:fld>
            <a:fld id="{33DE7FC7-AEC2-4C63-AE6C-4C4BF0AAD9AE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910388" y="1604963"/>
            <a:ext cx="2151062" cy="452437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6300788" cy="452437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3A1287-869D-4A79-B9AD-4027E1595485}" type="slidenum">
              <a:rPr lang="nl-NL"/>
              <a:pPr>
                <a:defRPr/>
              </a:pPr>
              <a:t>‹nr.›</a:t>
            </a:fld>
            <a:fld id="{F813F7A4-D918-49F8-8C57-69CD87B4517B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F75226-3A1D-4ABD-B4B5-FA0010C4D0F3}" type="slidenum">
              <a:rPr lang="nl-NL"/>
              <a:pPr>
                <a:defRPr/>
              </a:pPr>
              <a:t>‹nr.›</a:t>
            </a:fld>
            <a:fld id="{58B25128-6C98-46C2-893D-FB6C9EB80528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/>
          <p:cNvSpPr/>
          <p:nvPr userDrawn="1"/>
        </p:nvSpPr>
        <p:spPr bwMode="auto">
          <a:xfrm>
            <a:off x="467544" y="188640"/>
            <a:ext cx="1080120" cy="1296144"/>
          </a:xfrm>
          <a:prstGeom prst="rect">
            <a:avLst/>
          </a:prstGeom>
          <a:solidFill>
            <a:schemeClr val="bg1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nl-NL" sz="1800" b="0" i="0" u="none" strike="noStrike" cap="none" normalizeH="0" baseline="0" smtClean="0">
              <a:ln>
                <a:noFill/>
              </a:ln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660033"/>
                </a:solidFill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200"/>
              </a:spcBef>
              <a:spcAft>
                <a:spcPts val="0"/>
              </a:spcAft>
              <a:defRPr/>
            </a:lvl1pPr>
            <a:lvl2pPr>
              <a:spcBef>
                <a:spcPts val="0"/>
              </a:spcBef>
              <a:spcAft>
                <a:spcPts val="0"/>
              </a:spcAft>
              <a:defRPr sz="2000">
                <a:solidFill>
                  <a:srgbClr val="ED0C8B"/>
                </a:solidFill>
              </a:defRPr>
            </a:lvl2pPr>
            <a:lvl3pPr>
              <a:defRPr sz="1800">
                <a:solidFill>
                  <a:srgbClr val="ED0C8B"/>
                </a:solidFill>
              </a:defRPr>
            </a:lvl3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5B12CE-6DBC-45EE-8498-55E691D1C4D3}" type="slidenum">
              <a:rPr lang="nl-NL"/>
              <a:pPr>
                <a:defRPr/>
              </a:pPr>
              <a:t>‹nr.›</a:t>
            </a:fld>
            <a:fld id="{F4C801C1-DFE2-4FD7-AA45-24A787134ADC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5EC9D0-0376-4460-A33B-D701F381BEA6}" type="slidenum">
              <a:rPr lang="nl-NL"/>
              <a:pPr>
                <a:defRPr/>
              </a:pPr>
              <a:t>‹nr.›</a:t>
            </a:fld>
            <a:fld id="{F5445802-9697-455A-9185-E36F7DE1995A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684213" y="1500188"/>
            <a:ext cx="41529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989513" y="1500188"/>
            <a:ext cx="41529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AE4714-986D-47F7-9370-011343F7DEC9}" type="slidenum">
              <a:rPr lang="nl-NL"/>
              <a:pPr>
                <a:defRPr/>
              </a:pPr>
              <a:t>‹nr.›</a:t>
            </a:fld>
            <a:fld id="{73FB222E-C73C-4A4A-AE81-C5F1950847AC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0B7D6B-9BFD-4603-B0AC-9692C9F7CD97}" type="slidenum">
              <a:rPr lang="nl-NL"/>
              <a:pPr>
                <a:defRPr/>
              </a:pPr>
              <a:t>‹nr.›</a:t>
            </a:fld>
            <a:fld id="{E1EECE85-356C-4F8C-9197-16F4BAF43D58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59BBB6-26D7-4AD6-BC90-541A01ED3C27}" type="slidenum">
              <a:rPr lang="nl-NL"/>
              <a:pPr>
                <a:defRPr/>
              </a:pPr>
              <a:t>‹nr.›</a:t>
            </a:fld>
            <a:fld id="{90C44ED8-320C-4FBB-B66A-82B1BEED67DE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F49FB9-55D0-47B2-8321-621203AA6535}" type="slidenum">
              <a:rPr lang="nl-NL"/>
              <a:pPr>
                <a:defRPr/>
              </a:pPr>
              <a:t>‹nr.›</a:t>
            </a:fld>
            <a:fld id="{2830F9BA-0D2B-401F-ABD8-0988FEE09B8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C7DE12-0038-4B67-BEA6-B1FA8980FC28}" type="slidenum">
              <a:rPr lang="nl-NL"/>
              <a:pPr>
                <a:defRPr/>
              </a:pPr>
              <a:t>‹nr.›</a:t>
            </a:fld>
            <a:fld id="{A0E98ABE-2B10-4D02-9AA5-D50FA11487F8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19F01A-8BB7-4A1C-AE05-3A1B4FFF59A4}" type="slidenum">
              <a:rPr lang="nl-NL"/>
              <a:pPr>
                <a:defRPr/>
              </a:pPr>
              <a:t>‹nr.›</a:t>
            </a:fld>
            <a:fld id="{E89B35FD-A39A-4B28-BC91-890996AA8FDE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19CF5C-9214-40D7-BBB5-E9640CA3F0A3}" type="slidenum">
              <a:rPr lang="nl-NL"/>
              <a:pPr>
                <a:defRPr/>
              </a:pPr>
              <a:t>‹nr.›</a:t>
            </a:fld>
            <a:fld id="{6A247BB9-1D5B-46DB-A01A-281D4722A4F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38360A-5525-4D7D-802C-23DE395CC732}" type="slidenum">
              <a:rPr lang="nl-NL"/>
              <a:pPr>
                <a:defRPr/>
              </a:pPr>
              <a:t>‹nr.›</a:t>
            </a:fld>
            <a:fld id="{DD9191A7-9158-4811-AE06-233A510F7578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972300" y="273050"/>
            <a:ext cx="2170113" cy="5751513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3050"/>
            <a:ext cx="6362700" cy="5751513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90F543-54AA-4AA6-A911-09D6C31C8D40}" type="slidenum">
              <a:rPr lang="nl-NL"/>
              <a:pPr>
                <a:defRPr/>
              </a:pPr>
              <a:t>‹nr.›</a:t>
            </a:fld>
            <a:fld id="{3CB8260E-8CBD-463E-A305-3B73A536BC05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C16BC3-6CE3-4ABF-A2FD-199EA0E8BD03}" type="slidenum">
              <a:rPr lang="nl-NL"/>
              <a:pPr>
                <a:defRPr/>
              </a:pPr>
              <a:t>‹nr.›</a:t>
            </a:fld>
            <a:fld id="{353E31DF-49D1-4C8F-A6CE-0868FB8A2CE3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6613" y="1604963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CFDB1A-5587-4259-9749-BA47CA6D9477}" type="slidenum">
              <a:rPr lang="nl-NL"/>
              <a:pPr>
                <a:defRPr/>
              </a:pPr>
              <a:t>‹nr.›</a:t>
            </a:fld>
            <a:fld id="{6F4BE32E-F54D-4D13-9CF1-DD736D913090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8B33EF-A97D-4B48-A2E8-A8285C948751}" type="slidenum">
              <a:rPr lang="nl-NL"/>
              <a:pPr>
                <a:defRPr/>
              </a:pPr>
              <a:t>‹nr.›</a:t>
            </a:fld>
            <a:fld id="{755DE613-6C8F-47D5-92E7-9E6427B57C48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86693D-DEB7-4423-B1D2-4115C57D7292}" type="slidenum">
              <a:rPr lang="nl-NL"/>
              <a:pPr>
                <a:defRPr/>
              </a:pPr>
              <a:t>‹nr.›</a:t>
            </a:fld>
            <a:fld id="{C68BF850-812C-4601-AB7A-732D890427BC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FFC65F-AA69-45C7-B820-7C283D1F4C17}" type="slidenum">
              <a:rPr lang="nl-NL"/>
              <a:pPr>
                <a:defRPr/>
              </a:pPr>
              <a:t>‹nr.›</a:t>
            </a:fld>
            <a:fld id="{07F74342-9382-498C-8AAC-237B7ECC85D9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817D9F-118E-499A-BA6C-FC5CDE574CEF}" type="slidenum">
              <a:rPr lang="nl-NL"/>
              <a:pPr>
                <a:defRPr/>
              </a:pPr>
              <a:t>‹nr.›</a:t>
            </a:fld>
            <a:fld id="{9997ACA7-930C-4DCD-ADAE-7ADF011C3C8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F18EF6-E2DD-4199-BF1A-1D0A63A86CC2}" type="slidenum">
              <a:rPr lang="nl-NL"/>
              <a:pPr>
                <a:defRPr/>
              </a:pPr>
              <a:t>‹nr.›</a:t>
            </a:fld>
            <a:fld id="{15BD5F8F-5068-49DB-8B7B-EF79CD66014D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3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</p:pic>
      <p:pic>
        <p:nvPicPr>
          <p:cNvPr id="1027" name="Picture 2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</p:pic>
      <p:sp>
        <p:nvSpPr>
          <p:cNvPr id="1028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852738" y="3105150"/>
            <a:ext cx="6208712" cy="2235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0000" tIns="45000" rIns="90000" bIns="450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Klik om de opmaak van de titeltekst te bewerkenClick to edit Master title style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320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2000"/>
              </a:lnSpc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0C01738C-AABC-4DA4-AA5C-C09300820BF6}" type="slidenum">
              <a:rPr lang="nl-NL"/>
              <a:pPr>
                <a:defRPr/>
              </a:pPr>
              <a:t>‹nr.›</a:t>
            </a:fld>
            <a:fld id="{4D2A1112-BB29-4AB9-805E-5F5C3ECCC718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  <p:sp>
        <p:nvSpPr>
          <p:cNvPr id="2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8013" cy="4524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Klik om de opmaak van de overzichtstekst te bewerken</a:t>
            </a:r>
          </a:p>
          <a:p>
            <a:pPr lvl="1"/>
            <a:r>
              <a:rPr lang="en-GB" smtClean="0"/>
              <a:t>Tweede overzichtsniveau</a:t>
            </a:r>
          </a:p>
          <a:p>
            <a:pPr lvl="2"/>
            <a:r>
              <a:rPr lang="en-GB" smtClean="0"/>
              <a:t>Derde overzichtsniveau</a:t>
            </a:r>
          </a:p>
          <a:p>
            <a:pPr lvl="3"/>
            <a:r>
              <a:rPr lang="en-GB" smtClean="0"/>
              <a:t>Vierde overzichtsniveau</a:t>
            </a:r>
          </a:p>
          <a:p>
            <a:pPr lvl="4"/>
            <a:r>
              <a:rPr lang="en-GB" smtClean="0"/>
              <a:t>Vijfde overzichtsniveau</a:t>
            </a:r>
          </a:p>
          <a:p>
            <a:pPr lvl="4"/>
            <a:r>
              <a:rPr lang="en-GB" smtClean="0"/>
              <a:t>Zesde overzichtsniveau</a:t>
            </a:r>
          </a:p>
          <a:p>
            <a:pPr lvl="4"/>
            <a:r>
              <a:rPr lang="en-GB" smtClean="0"/>
              <a:t>Zevende overzichtsniveau</a:t>
            </a:r>
          </a:p>
          <a:p>
            <a:pPr lvl="4"/>
            <a:r>
              <a:rPr lang="en-GB" smtClean="0"/>
              <a:t>Achtste overzichtsniveau</a:t>
            </a:r>
          </a:p>
          <a:p>
            <a:pPr lvl="4"/>
            <a:r>
              <a:rPr lang="en-GB" smtClean="0"/>
              <a:t>Negende overzichtsniveau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 spd="med">
    <p:wipe dir="d"/>
  </p:transition>
  <p:txStyles>
    <p:titleStyle>
      <a:lvl1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2pPr>
      <a:lvl3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3pPr>
      <a:lvl4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4pPr>
      <a:lvl5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9pPr>
    </p:titleStyle>
    <p:bodyStyle>
      <a:lvl1pPr marL="342900" indent="-342900" algn="l" defTabSz="449263" rtl="0" eaLnBrk="0" fontAlgn="base" hangingPunct="0">
        <a:lnSpc>
          <a:spcPct val="101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2300" b="1">
          <a:solidFill>
            <a:srgbClr val="ED0C8B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101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300">
          <a:solidFill>
            <a:srgbClr val="000000"/>
          </a:solidFill>
          <a:latin typeface="+mn-lt"/>
        </a:defRPr>
      </a:lvl2pPr>
      <a:lvl3pPr marL="1143000" indent="-228600" algn="l" defTabSz="449263" rtl="0" eaLnBrk="0" fontAlgn="base" hangingPunct="0">
        <a:lnSpc>
          <a:spcPct val="101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300">
          <a:solidFill>
            <a:srgbClr val="000000"/>
          </a:solidFill>
          <a:latin typeface="+mn-lt"/>
        </a:defRPr>
      </a:lvl3pPr>
      <a:lvl4pPr marL="1600200" indent="-228600" algn="l" defTabSz="449263" rtl="0" eaLnBrk="0" fontAlgn="base" hangingPunct="0">
        <a:lnSpc>
          <a:spcPct val="101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300">
          <a:solidFill>
            <a:srgbClr val="000000"/>
          </a:solidFill>
          <a:latin typeface="+mn-lt"/>
        </a:defRPr>
      </a:lvl4pPr>
      <a:lvl5pPr marL="2057400" indent="-228600" algn="l" defTabSz="449263" rtl="0" eaLnBrk="0" fontAlgn="base" hangingPunct="0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5pPr>
      <a:lvl6pPr marL="2514600" indent="-228600" algn="l" defTabSz="449263" rtl="0" fontAlgn="base" hangingPunct="0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6pPr>
      <a:lvl7pPr marL="2971800" indent="-228600" algn="l" defTabSz="449263" rtl="0" fontAlgn="base" hangingPunct="0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7pPr>
      <a:lvl8pPr marL="3429000" indent="-228600" algn="l" defTabSz="449263" rtl="0" fontAlgn="base" hangingPunct="0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8pPr>
      <a:lvl9pPr marL="3886200" indent="-228600" algn="l" defTabSz="449263" rtl="0" fontAlgn="base" hangingPunct="0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</p:pic>
      <p:sp>
        <p:nvSpPr>
          <p:cNvPr id="2051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500188"/>
            <a:ext cx="8458200" cy="4524375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Klik om de opmaak van de overzichtstekst te bewerken</a:t>
            </a:r>
          </a:p>
          <a:p>
            <a:pPr lvl="1"/>
            <a:r>
              <a:rPr lang="en-GB" smtClean="0"/>
              <a:t>Tweede overzichtsniveau</a:t>
            </a:r>
          </a:p>
          <a:p>
            <a:pPr lvl="2"/>
            <a:r>
              <a:rPr lang="en-GB" smtClean="0"/>
              <a:t>Derde overzichtsniveau</a:t>
            </a:r>
          </a:p>
          <a:p>
            <a:pPr lvl="3"/>
            <a:r>
              <a:rPr lang="en-GB" smtClean="0"/>
              <a:t>Vierde overzichtsniveau</a:t>
            </a:r>
          </a:p>
          <a:p>
            <a:pPr lvl="4"/>
            <a:r>
              <a:rPr lang="en-GB" smtClean="0"/>
              <a:t>Vijfde overzichtsniveau</a:t>
            </a:r>
          </a:p>
          <a:p>
            <a:pPr lvl="4"/>
            <a:r>
              <a:rPr lang="en-GB" smtClean="0"/>
              <a:t>Zesde overzichtsniveau</a:t>
            </a:r>
          </a:p>
          <a:p>
            <a:pPr lvl="4"/>
            <a:r>
              <a:rPr lang="en-GB" smtClean="0"/>
              <a:t>Zevende overzichtsniveau</a:t>
            </a:r>
          </a:p>
          <a:p>
            <a:pPr lvl="4"/>
            <a:r>
              <a:rPr lang="en-GB" smtClean="0"/>
              <a:t>Achtste overzichtsniveau</a:t>
            </a:r>
          </a:p>
          <a:p>
            <a:pPr lvl="0"/>
            <a:r>
              <a:rPr lang="en-GB" smtClean="0"/>
              <a:t>Negende overzichtsniveauClick to edit Master text styles</a:t>
            </a:r>
          </a:p>
          <a:p>
            <a:pPr lvl="0"/>
            <a:r>
              <a:rPr lang="en-GB" smtClean="0"/>
              <a:t>Second level</a:t>
            </a:r>
          </a:p>
          <a:p>
            <a:pPr lvl="0"/>
            <a:r>
              <a:rPr lang="en-GB" smtClean="0"/>
              <a:t>Third level</a:t>
            </a:r>
          </a:p>
          <a:p>
            <a:pPr lvl="0"/>
            <a:r>
              <a:rPr lang="en-GB" smtClean="0"/>
              <a:t>Fourth level</a:t>
            </a:r>
          </a:p>
          <a:p>
            <a:pPr lvl="0"/>
            <a:r>
              <a:rPr lang="en-GB" smtClean="0"/>
              <a:t>Fifth level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320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2000"/>
              </a:lnSpc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F3B5C8F5-943F-40C8-894C-9CB46D51A852}" type="slidenum">
              <a:rPr lang="nl-NL"/>
              <a:pPr>
                <a:defRPr/>
              </a:pPr>
              <a:t>‹nr.›</a:t>
            </a:fld>
            <a:fld id="{D9D14FAB-80EF-4DEC-BE40-ED3791389667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  <p:sp>
        <p:nvSpPr>
          <p:cNvPr id="2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3050"/>
            <a:ext cx="8228013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Klik om de opmaak van de titeltekst te bewerken</a:t>
            </a:r>
          </a:p>
        </p:txBody>
      </p:sp>
      <p:pic>
        <p:nvPicPr>
          <p:cNvPr id="2054" name="Picture 8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84213" y="333375"/>
            <a:ext cx="809625" cy="9366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wipe dir="d"/>
  </p:transition>
  <p:txStyles>
    <p:titleStyle>
      <a:lvl1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2pPr>
      <a:lvl3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3pPr>
      <a:lvl4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4pPr>
      <a:lvl5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9pPr>
    </p:titleStyle>
    <p:bodyStyle>
      <a:lvl1pPr marL="342900" indent="-342900" algn="l" defTabSz="449263" rtl="0" eaLnBrk="0" fontAlgn="base" hangingPunct="0">
        <a:lnSpc>
          <a:spcPct val="101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2300" b="1">
          <a:solidFill>
            <a:srgbClr val="ED0C8B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101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300">
          <a:solidFill>
            <a:srgbClr val="000000"/>
          </a:solidFill>
          <a:latin typeface="+mn-lt"/>
        </a:defRPr>
      </a:lvl2pPr>
      <a:lvl3pPr marL="1143000" indent="-228600" algn="l" defTabSz="449263" rtl="0" eaLnBrk="0" fontAlgn="base" hangingPunct="0">
        <a:lnSpc>
          <a:spcPct val="101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300">
          <a:solidFill>
            <a:srgbClr val="000000"/>
          </a:solidFill>
          <a:latin typeface="+mn-lt"/>
        </a:defRPr>
      </a:lvl3pPr>
      <a:lvl4pPr marL="1600200" indent="-228600" algn="l" defTabSz="449263" rtl="0" eaLnBrk="0" fontAlgn="base" hangingPunct="0">
        <a:lnSpc>
          <a:spcPct val="101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300">
          <a:solidFill>
            <a:srgbClr val="000000"/>
          </a:solidFill>
          <a:latin typeface="+mn-lt"/>
        </a:defRPr>
      </a:lvl4pPr>
      <a:lvl5pPr marL="2057400" indent="-228600" algn="l" defTabSz="449263" rtl="0" eaLnBrk="0" fontAlgn="base" hangingPunct="0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5pPr>
      <a:lvl6pPr marL="2514600" indent="-228600" algn="l" defTabSz="449263" rtl="0" fontAlgn="base" hangingPunct="0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6pPr>
      <a:lvl7pPr marL="2971800" indent="-228600" algn="l" defTabSz="449263" rtl="0" fontAlgn="base" hangingPunct="0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7pPr>
      <a:lvl8pPr marL="3429000" indent="-228600" algn="l" defTabSz="449263" rtl="0" fontAlgn="base" hangingPunct="0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8pPr>
      <a:lvl9pPr marL="3886200" indent="-228600" algn="l" defTabSz="449263" rtl="0" fontAlgn="base" hangingPunct="0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1"/>
          <p:cNvSpPr txBox="1">
            <a:spLocks noChangeArrowheads="1"/>
          </p:cNvSpPr>
          <p:nvPr/>
        </p:nvSpPr>
        <p:spPr bwMode="auto">
          <a:xfrm>
            <a:off x="2852738" y="3105150"/>
            <a:ext cx="6210300" cy="2236788"/>
          </a:xfrm>
          <a:prstGeom prst="rect">
            <a:avLst/>
          </a:prstGeom>
          <a:solidFill>
            <a:srgbClr val="ED0C8B">
              <a:alpha val="39999"/>
            </a:srgbClr>
          </a:soli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lIns="90000" tIns="45000" rIns="90000" bIns="45000" anchor="ctr"/>
          <a:lstStyle/>
          <a:p>
            <a:pPr algn="ctr" hangingPunct="1">
              <a:lnSpc>
                <a:spcPct val="101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r>
              <a:rPr lang="nl-NL" sz="4400" dirty="0" smtClean="0">
                <a:solidFill>
                  <a:schemeClr val="bg1"/>
                </a:solidFill>
                <a:latin typeface="Verdana" pitchFamily="34" charset="0"/>
              </a:rPr>
              <a:t>POSITIONERING</a:t>
            </a:r>
          </a:p>
          <a:p>
            <a:pPr algn="ctr" hangingPunct="1">
              <a:lnSpc>
                <a:spcPct val="101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r>
              <a:rPr lang="nl-NL" sz="4400" dirty="0" smtClean="0">
                <a:solidFill>
                  <a:schemeClr val="bg1"/>
                </a:solidFill>
                <a:latin typeface="Verdana" pitchFamily="34" charset="0"/>
              </a:rPr>
              <a:t>INFORMATIE- en BERICHTMODELLEN</a:t>
            </a:r>
            <a:endParaRPr lang="nl-NL" sz="4400" dirty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3075" name="Text Box 2"/>
          <p:cNvSpPr txBox="1">
            <a:spLocks noChangeArrowheads="1"/>
          </p:cNvSpPr>
          <p:nvPr/>
        </p:nvSpPr>
        <p:spPr bwMode="auto">
          <a:xfrm>
            <a:off x="227012" y="6021288"/>
            <a:ext cx="7441331" cy="42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5000" rIns="90000" bIns="45000"/>
          <a:lstStyle/>
          <a:p>
            <a:pPr hangingPunct="1">
              <a:lnSpc>
                <a:spcPct val="102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nl-NL" b="1" dirty="0" smtClean="0">
                <a:solidFill>
                  <a:schemeClr val="bg1"/>
                </a:solidFill>
                <a:latin typeface="Calibri" pitchFamily="34" charset="0"/>
              </a:rPr>
              <a:t>Tussenstand | </a:t>
            </a:r>
            <a:r>
              <a:rPr lang="nl-NL" b="1" dirty="0" err="1" smtClean="0">
                <a:solidFill>
                  <a:schemeClr val="bg1"/>
                </a:solidFill>
                <a:latin typeface="Calibri" pitchFamily="34" charset="0"/>
              </a:rPr>
              <a:t>StUF</a:t>
            </a:r>
            <a:r>
              <a:rPr lang="nl-NL" b="1" dirty="0" smtClean="0">
                <a:solidFill>
                  <a:schemeClr val="bg1"/>
                </a:solidFill>
                <a:latin typeface="Calibri" pitchFamily="34" charset="0"/>
              </a:rPr>
              <a:t> Regiegroep, 3 oktober 2012 |</a:t>
            </a:r>
            <a:r>
              <a:rPr lang="nl-NL" b="1" dirty="0" smtClean="0">
                <a:solidFill>
                  <a:schemeClr val="bg1"/>
                </a:solidFill>
                <a:latin typeface="Calibri" pitchFamily="34" charset="0"/>
              </a:rPr>
              <a:t>Arjan </a:t>
            </a:r>
            <a:r>
              <a:rPr lang="nl-NL" b="1" dirty="0" smtClean="0">
                <a:solidFill>
                  <a:schemeClr val="bg1"/>
                </a:solidFill>
                <a:latin typeface="Calibri" pitchFamily="34" charset="0"/>
              </a:rPr>
              <a:t>Kloosterboer</a:t>
            </a:r>
            <a:endParaRPr lang="nl-NL" b="1" dirty="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3200" dirty="0" smtClean="0"/>
              <a:t>Stand van zaken forumdiscussie (2)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Hoe verhouden informatiemodellen zich tot elkaar (en idem berichtenmodellen)?</a:t>
            </a:r>
          </a:p>
          <a:p>
            <a:pPr lvl="1">
              <a:buFont typeface="Arial" pitchFamily="34" charset="0"/>
              <a:buChar char="•"/>
            </a:pPr>
            <a:r>
              <a:rPr lang="nl-NL" dirty="0" smtClean="0"/>
              <a:t>RSGB ondergeschikt aan basisregistratiemodellen</a:t>
            </a:r>
          </a:p>
          <a:p>
            <a:pPr lvl="1">
              <a:buFont typeface="Arial" pitchFamily="34" charset="0"/>
              <a:buChar char="•"/>
            </a:pPr>
            <a:r>
              <a:rPr lang="nl-NL" i="1" dirty="0" smtClean="0"/>
              <a:t>Meerderheid</a:t>
            </a:r>
            <a:r>
              <a:rPr lang="nl-NL" dirty="0" smtClean="0"/>
              <a:t>: Andere informatiemodellen eveneens </a:t>
            </a:r>
            <a:r>
              <a:rPr lang="nl-NL" dirty="0" smtClean="0"/>
              <a:t>ondergeschikt aan </a:t>
            </a:r>
            <a:r>
              <a:rPr lang="nl-NL" dirty="0" smtClean="0"/>
              <a:t>basisregistratiemodellen (en dus niet aan RSGB)</a:t>
            </a:r>
          </a:p>
          <a:p>
            <a:pPr lvl="1">
              <a:buFont typeface="Arial" pitchFamily="34" charset="0"/>
              <a:buChar char="•"/>
            </a:pPr>
            <a:r>
              <a:rPr lang="nl-NL" i="1" dirty="0" smtClean="0"/>
              <a:t>Enkeling</a:t>
            </a:r>
            <a:r>
              <a:rPr lang="nl-NL" dirty="0" smtClean="0"/>
              <a:t>: </a:t>
            </a:r>
            <a:r>
              <a:rPr lang="nl-NL" dirty="0" smtClean="0"/>
              <a:t>Andere informatiemodellen </a:t>
            </a:r>
            <a:r>
              <a:rPr lang="nl-NL" dirty="0" smtClean="0"/>
              <a:t>ondergeschikt aan RSGB</a:t>
            </a:r>
            <a:endParaRPr lang="nl-NL" dirty="0" smtClean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3200" dirty="0" smtClean="0"/>
              <a:t>Stand van zaken forumdiscussie (3)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Waarom doen we dat </a:t>
            </a:r>
            <a:r>
              <a:rPr lang="nl-NL" dirty="0" err="1" smtClean="0"/>
              <a:t>cq</a:t>
            </a:r>
            <a:r>
              <a:rPr lang="nl-NL" dirty="0" smtClean="0"/>
              <a:t>. wat zijn de regels en richtlijnen?</a:t>
            </a:r>
          </a:p>
          <a:p>
            <a:pPr lvl="1">
              <a:buFont typeface="Arial" pitchFamily="34" charset="0"/>
              <a:buChar char="•"/>
            </a:pPr>
            <a:r>
              <a:rPr lang="nl-NL" dirty="0" smtClean="0"/>
              <a:t>Voorzien in model dat beantwoord aan informatiebehoefte van domein / sector / keten</a:t>
            </a:r>
          </a:p>
          <a:p>
            <a:pPr lvl="1">
              <a:buFont typeface="Arial" pitchFamily="34" charset="0"/>
              <a:buChar char="•"/>
            </a:pPr>
            <a:r>
              <a:rPr lang="nl-NL" dirty="0" smtClean="0"/>
              <a:t>Specifiek RSGB:</a:t>
            </a:r>
          </a:p>
          <a:p>
            <a:pPr lvl="2">
              <a:spcAft>
                <a:spcPts val="0"/>
              </a:spcAft>
              <a:buFont typeface="Arial" pitchFamily="34" charset="0"/>
              <a:buChar char="•"/>
            </a:pPr>
            <a:r>
              <a:rPr lang="nl-NL" dirty="0" smtClean="0"/>
              <a:t>Om eerder genoemde (1) gegevens meervoudig te kunnen gebruiken</a:t>
            </a:r>
          </a:p>
          <a:p>
            <a:pPr lvl="2">
              <a:spcAft>
                <a:spcPts val="0"/>
              </a:spcAft>
              <a:buFont typeface="Arial" pitchFamily="34" charset="0"/>
              <a:buChar char="•"/>
            </a:pPr>
            <a:r>
              <a:rPr lang="nl-NL" dirty="0" smtClean="0"/>
              <a:t>Om relaties te leggen tussen basisregistraties (i.v.m. onvoldoende onderlinge aansluiting)</a:t>
            </a:r>
            <a:endParaRPr lang="nl-NL" dirty="0" smtClean="0"/>
          </a:p>
          <a:p>
            <a:pPr lvl="2">
              <a:spcAft>
                <a:spcPts val="0"/>
              </a:spcAft>
              <a:buFont typeface="Arial" pitchFamily="34" charset="0"/>
              <a:buChar char="•"/>
            </a:pPr>
            <a:r>
              <a:rPr lang="nl-NL" dirty="0" smtClean="0"/>
              <a:t>Om een informatiemodel (en daarop gebaseerde gegevensuitwisseling) te hebben, onafhankelijk van basisregistratiemodellen te hebben</a:t>
            </a:r>
          </a:p>
          <a:p>
            <a:pPr lvl="3">
              <a:spcAft>
                <a:spcPts val="0"/>
              </a:spcAft>
              <a:buFont typeface="Arial" pitchFamily="34" charset="0"/>
              <a:buChar char="•"/>
            </a:pPr>
            <a:r>
              <a:rPr lang="nl-NL" sz="1800" dirty="0" smtClean="0">
                <a:solidFill>
                  <a:srgbClr val="ED0C8B"/>
                </a:solidFill>
              </a:rPr>
              <a:t>Het belang hiervan is het niet direct hoeven volgen van wijzigingen in landelijke modellen</a:t>
            </a: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3200" dirty="0" smtClean="0"/>
              <a:t>Stand van zaken forumdiscussie (4)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Moet het RSGB compleet vertaald worden naar </a:t>
            </a:r>
            <a:r>
              <a:rPr lang="nl-NL" dirty="0" err="1" smtClean="0"/>
              <a:t>StUF-BG</a:t>
            </a:r>
            <a:r>
              <a:rPr lang="nl-NL" dirty="0" smtClean="0"/>
              <a:t> of mag </a:t>
            </a:r>
            <a:r>
              <a:rPr lang="nl-NL" dirty="0" err="1" smtClean="0"/>
              <a:t>StUF-BG</a:t>
            </a:r>
            <a:r>
              <a:rPr lang="nl-NL" dirty="0" smtClean="0"/>
              <a:t> beperkter van inhoud zijn?</a:t>
            </a:r>
          </a:p>
          <a:p>
            <a:pPr lvl="1">
              <a:buFont typeface="Arial" pitchFamily="34" charset="0"/>
              <a:buChar char="•"/>
            </a:pPr>
            <a:r>
              <a:rPr lang="nl-NL" dirty="0" smtClean="0"/>
              <a:t>Meerderheid: ja</a:t>
            </a:r>
          </a:p>
          <a:p>
            <a:pPr lvl="1">
              <a:buFont typeface="Arial" pitchFamily="34" charset="0"/>
              <a:buChar char="•"/>
            </a:pPr>
            <a:r>
              <a:rPr lang="nl-NL" dirty="0" smtClean="0"/>
              <a:t>Enkeling: stel de inhoud van berichten vast aan de hand van gebeurtenissen en de relevante gegevens daarbij</a:t>
            </a:r>
          </a:p>
          <a:p>
            <a:pPr lvl="1">
              <a:buFont typeface="Arial" pitchFamily="34" charset="0"/>
              <a:buChar char="•"/>
            </a:pPr>
            <a:endParaRPr lang="nl-NL" dirty="0" smtClean="0"/>
          </a:p>
          <a:p>
            <a:pPr lvl="1"/>
            <a:r>
              <a:rPr lang="nl-NL" dirty="0" smtClean="0"/>
              <a:t>Vraagpunten </a:t>
            </a:r>
            <a:r>
              <a:rPr lang="nl-NL" dirty="0" err="1" smtClean="0"/>
              <a:t>o.a</a:t>
            </a:r>
            <a:r>
              <a:rPr lang="nl-NL" dirty="0" smtClean="0"/>
              <a:t>: </a:t>
            </a:r>
          </a:p>
          <a:p>
            <a:pPr lvl="1">
              <a:buFont typeface="Arial" pitchFamily="34" charset="0"/>
              <a:buChar char="•"/>
            </a:pPr>
            <a:r>
              <a:rPr lang="nl-NL" dirty="0" smtClean="0"/>
              <a:t>Berichten onafhankelijk van sector/ketenmodellen?</a:t>
            </a:r>
            <a:endParaRPr lang="nl-NL" dirty="0" smtClean="0"/>
          </a:p>
          <a:p>
            <a:pPr lvl="1">
              <a:buFont typeface="Arial" pitchFamily="34" charset="0"/>
              <a:buChar char="•"/>
            </a:pPr>
            <a:r>
              <a:rPr lang="nl-NL" dirty="0" smtClean="0"/>
              <a:t>Wellicht verschil tussen korte en lange termijn?</a:t>
            </a:r>
          </a:p>
          <a:p>
            <a:pPr lvl="1"/>
            <a:endParaRPr lang="nl-NL" dirty="0" smtClean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3200" dirty="0" smtClean="0"/>
              <a:t>Kern van de discussie, m.i.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5800" y="1340768"/>
            <a:ext cx="8458200" cy="4524375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nl-NL" sz="2000" dirty="0" smtClean="0"/>
              <a:t>Basisregistratie zijn leidend</a:t>
            </a:r>
          </a:p>
          <a:p>
            <a:pPr>
              <a:buFont typeface="Arial" pitchFamily="34" charset="0"/>
              <a:buChar char="•"/>
            </a:pPr>
            <a:r>
              <a:rPr lang="nl-NL" sz="2000" dirty="0" smtClean="0"/>
              <a:t>Idealiter voor elke sector/keten een eigen model</a:t>
            </a:r>
          </a:p>
          <a:p>
            <a:pPr lvl="1">
              <a:buFont typeface="Arial" pitchFamily="34" charset="0"/>
              <a:buChar char="•"/>
            </a:pPr>
            <a:r>
              <a:rPr lang="nl-NL" sz="1800" dirty="0" smtClean="0"/>
              <a:t>Onafhankelijk van andere modellen</a:t>
            </a:r>
          </a:p>
          <a:p>
            <a:pPr lvl="1">
              <a:buFont typeface="Arial" pitchFamily="34" charset="0"/>
              <a:buChar char="•"/>
            </a:pPr>
            <a:r>
              <a:rPr lang="nl-NL" sz="1800" dirty="0" smtClean="0"/>
              <a:t>Overlap tussen de diverse modellen</a:t>
            </a:r>
          </a:p>
          <a:p>
            <a:pPr lvl="2">
              <a:spcAft>
                <a:spcPts val="0"/>
              </a:spcAft>
              <a:buFont typeface="Arial" pitchFamily="34" charset="0"/>
              <a:buChar char="•"/>
            </a:pPr>
            <a:r>
              <a:rPr lang="nl-NL" dirty="0" smtClean="0"/>
              <a:t>Overlap waar mogelijk te refereren i.p.v. overnemen </a:t>
            </a:r>
            <a:br>
              <a:rPr lang="nl-NL" dirty="0" smtClean="0"/>
            </a:br>
            <a:r>
              <a:rPr lang="nl-NL" dirty="0" smtClean="0"/>
              <a:t>(dus niet ‘tig’ keer specificeren)</a:t>
            </a:r>
          </a:p>
          <a:p>
            <a:pPr lvl="1">
              <a:buFont typeface="Arial" pitchFamily="34" charset="0"/>
              <a:buChar char="•"/>
            </a:pPr>
            <a:r>
              <a:rPr lang="nl-NL" sz="1800" dirty="0" smtClean="0"/>
              <a:t>Eigen versiebeheer kunnen voeren</a:t>
            </a:r>
          </a:p>
          <a:p>
            <a:pPr>
              <a:buFont typeface="Arial" pitchFamily="34" charset="0"/>
              <a:buChar char="•"/>
            </a:pPr>
            <a:r>
              <a:rPr lang="nl-NL" sz="2000" dirty="0" smtClean="0"/>
              <a:t>Een component die wil uitwisselen zit meestal in meerdere sectoren/ketens</a:t>
            </a:r>
          </a:p>
          <a:p>
            <a:pPr lvl="1">
              <a:buFont typeface="Arial" pitchFamily="34" charset="0"/>
              <a:buChar char="•"/>
            </a:pPr>
            <a:r>
              <a:rPr lang="nl-NL" sz="1800" dirty="0" smtClean="0"/>
              <a:t>Moet die dan meerdere modellen ondersteunen?</a:t>
            </a:r>
          </a:p>
          <a:p>
            <a:pPr lvl="1">
              <a:buFont typeface="Arial" pitchFamily="34" charset="0"/>
              <a:buChar char="•"/>
            </a:pPr>
            <a:r>
              <a:rPr lang="nl-NL" sz="1800" dirty="0" smtClean="0"/>
              <a:t>Hoe maak je eventuele verschillen tussen desbetreffende modellen beheersbaar</a:t>
            </a:r>
          </a:p>
          <a:p>
            <a:pPr>
              <a:buFont typeface="Arial" pitchFamily="34" charset="0"/>
              <a:buChar char="•"/>
            </a:pPr>
            <a:r>
              <a:rPr lang="nl-NL" sz="2100" dirty="0" smtClean="0"/>
              <a:t>Verschil tussen korte termijn en ideaalsituatie op langere termijn</a:t>
            </a:r>
            <a:endParaRPr lang="nl-NL" sz="2100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Vervolg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nl-NL" dirty="0" smtClean="0"/>
              <a:t>Op forum (tot medio november)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Kaders?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Beleidsnotitie door KING 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Vaststelling in volgende regiegroep december</a:t>
            </a:r>
            <a:endParaRPr lang="nl-NL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1"/>
          <p:cNvSpPr txBox="1">
            <a:spLocks noChangeArrowheads="1"/>
          </p:cNvSpPr>
          <p:nvPr/>
        </p:nvSpPr>
        <p:spPr bwMode="auto">
          <a:xfrm>
            <a:off x="2852738" y="3105150"/>
            <a:ext cx="6210300" cy="2236788"/>
          </a:xfrm>
          <a:prstGeom prst="rect">
            <a:avLst/>
          </a:prstGeom>
          <a:solidFill>
            <a:srgbClr val="ED0C8B">
              <a:alpha val="39999"/>
            </a:srgbClr>
          </a:soli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lIns="90000" tIns="45000" rIns="90000" bIns="45000" anchor="ctr"/>
          <a:lstStyle/>
          <a:p>
            <a:pPr algn="ctr" hangingPunct="1">
              <a:lnSpc>
                <a:spcPct val="101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r>
              <a:rPr lang="nl-NL" sz="4400" dirty="0" smtClean="0">
                <a:solidFill>
                  <a:schemeClr val="bg1"/>
                </a:solidFill>
                <a:latin typeface="Verdana" pitchFamily="34" charset="0"/>
              </a:rPr>
              <a:t>POSITIONERING</a:t>
            </a:r>
          </a:p>
          <a:p>
            <a:pPr algn="ctr" hangingPunct="1">
              <a:lnSpc>
                <a:spcPct val="101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r>
              <a:rPr lang="nl-NL" sz="4400" dirty="0" smtClean="0">
                <a:solidFill>
                  <a:schemeClr val="bg1"/>
                </a:solidFill>
                <a:latin typeface="Verdana" pitchFamily="34" charset="0"/>
              </a:rPr>
              <a:t>INFORMATIE- en BERICHTMODELLEN</a:t>
            </a:r>
            <a:endParaRPr lang="nl-NL" sz="4400" dirty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3075" name="Text Box 2"/>
          <p:cNvSpPr txBox="1">
            <a:spLocks noChangeArrowheads="1"/>
          </p:cNvSpPr>
          <p:nvPr/>
        </p:nvSpPr>
        <p:spPr bwMode="auto">
          <a:xfrm>
            <a:off x="227012" y="6021288"/>
            <a:ext cx="7441331" cy="42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5000" rIns="90000" bIns="45000"/>
          <a:lstStyle/>
          <a:p>
            <a:pPr hangingPunct="1">
              <a:lnSpc>
                <a:spcPct val="102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nl-NL" b="1" dirty="0" smtClean="0">
                <a:solidFill>
                  <a:schemeClr val="bg1"/>
                </a:solidFill>
                <a:latin typeface="Calibri" pitchFamily="34" charset="0"/>
              </a:rPr>
              <a:t>Tussenstand | </a:t>
            </a:r>
            <a:r>
              <a:rPr lang="nl-NL" b="1" dirty="0" err="1" smtClean="0">
                <a:solidFill>
                  <a:schemeClr val="bg1"/>
                </a:solidFill>
                <a:latin typeface="Calibri" pitchFamily="34" charset="0"/>
              </a:rPr>
              <a:t>StUF</a:t>
            </a:r>
            <a:r>
              <a:rPr lang="nl-NL" b="1" dirty="0" smtClean="0">
                <a:solidFill>
                  <a:schemeClr val="bg1"/>
                </a:solidFill>
                <a:latin typeface="Calibri" pitchFamily="34" charset="0"/>
              </a:rPr>
              <a:t> Regiegroep, 3 oktober 2012 |</a:t>
            </a:r>
            <a:r>
              <a:rPr lang="nl-NL" b="1" dirty="0" smtClean="0">
                <a:solidFill>
                  <a:schemeClr val="bg1"/>
                </a:solidFill>
                <a:latin typeface="Calibri" pitchFamily="34" charset="0"/>
              </a:rPr>
              <a:t>Arjan </a:t>
            </a:r>
            <a:r>
              <a:rPr lang="nl-NL" b="1" dirty="0" smtClean="0">
                <a:solidFill>
                  <a:schemeClr val="bg1"/>
                </a:solidFill>
                <a:latin typeface="Calibri" pitchFamily="34" charset="0"/>
              </a:rPr>
              <a:t>Kloosterboer</a:t>
            </a:r>
            <a:endParaRPr lang="nl-NL" b="1" dirty="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Aanleiding</a:t>
            </a:r>
            <a:endParaRPr lang="nl-NL" dirty="0"/>
          </a:p>
        </p:txBody>
      </p:sp>
      <p:sp>
        <p:nvSpPr>
          <p:cNvPr id="4" name="Cilinder 3"/>
          <p:cNvSpPr/>
          <p:nvPr/>
        </p:nvSpPr>
        <p:spPr bwMode="auto">
          <a:xfrm>
            <a:off x="1403648" y="1484784"/>
            <a:ext cx="1224136" cy="1008112"/>
          </a:xfrm>
          <a:prstGeom prst="can">
            <a:avLst/>
          </a:prstGeom>
          <a:solidFill>
            <a:srgbClr val="00B8FF"/>
          </a:solidFill>
          <a:ln w="38100" cap="flat" cmpd="sng" algn="ctr">
            <a:solidFill>
              <a:srgbClr val="FE1A0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kumimoji="0" lang="nl-NL" sz="1800" b="1" i="0" u="none" strike="noStrike" cap="none" normalizeH="0" baseline="0" dirty="0" smtClean="0">
                <a:ln>
                  <a:noFill/>
                </a:ln>
                <a:effectLst/>
                <a:latin typeface="Arial" charset="0"/>
                <a:ea typeface="Arial Unicode MS" pitchFamily="34" charset="-128"/>
                <a:cs typeface="Arial Unicode MS" pitchFamily="34" charset="-128"/>
              </a:rPr>
              <a:t>BRP</a:t>
            </a:r>
            <a:endParaRPr kumimoji="0" lang="nl-NL" sz="1800" b="1" i="0" u="none" strike="noStrike" cap="none" normalizeH="0" baseline="0" dirty="0" smtClean="0">
              <a:ln>
                <a:noFill/>
              </a:ln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" name="Cilinder 4"/>
          <p:cNvSpPr/>
          <p:nvPr/>
        </p:nvSpPr>
        <p:spPr bwMode="auto">
          <a:xfrm>
            <a:off x="3131840" y="1484784"/>
            <a:ext cx="1224136" cy="1008112"/>
          </a:xfrm>
          <a:prstGeom prst="can">
            <a:avLst/>
          </a:prstGeom>
          <a:solidFill>
            <a:srgbClr val="00B8FF"/>
          </a:solidFill>
          <a:ln w="38100" cap="flat" cmpd="sng" algn="ctr">
            <a:solidFill>
              <a:srgbClr val="FE1A0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kumimoji="0" lang="nl-NL" sz="1800" b="1" i="0" u="none" strike="noStrike" cap="none" normalizeH="0" baseline="0" dirty="0" smtClean="0">
                <a:ln>
                  <a:noFill/>
                </a:ln>
                <a:effectLst/>
                <a:latin typeface="Arial" charset="0"/>
                <a:ea typeface="Arial Unicode MS" pitchFamily="34" charset="-128"/>
                <a:cs typeface="Arial Unicode MS" pitchFamily="34" charset="-128"/>
              </a:rPr>
              <a:t>NHR</a:t>
            </a:r>
            <a:endParaRPr kumimoji="0" lang="nl-NL" sz="1800" b="1" i="0" u="none" strike="noStrike" cap="none" normalizeH="0" baseline="0" dirty="0" smtClean="0">
              <a:ln>
                <a:noFill/>
              </a:ln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" name="Cilinder 5"/>
          <p:cNvSpPr/>
          <p:nvPr/>
        </p:nvSpPr>
        <p:spPr bwMode="auto">
          <a:xfrm>
            <a:off x="4788024" y="1484784"/>
            <a:ext cx="1224136" cy="1008112"/>
          </a:xfrm>
          <a:prstGeom prst="can">
            <a:avLst/>
          </a:prstGeom>
          <a:solidFill>
            <a:srgbClr val="00B8FF"/>
          </a:solidFill>
          <a:ln w="38100" cap="flat" cmpd="sng" algn="ctr">
            <a:solidFill>
              <a:srgbClr val="FE1A0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kumimoji="0" lang="nl-NL" sz="1800" b="1" i="0" u="none" strike="noStrike" cap="none" normalizeH="0" baseline="0" dirty="0" smtClean="0">
                <a:ln>
                  <a:noFill/>
                </a:ln>
                <a:effectLst/>
                <a:latin typeface="Arial" charset="0"/>
                <a:ea typeface="Arial Unicode MS" pitchFamily="34" charset="-128"/>
                <a:cs typeface="Arial Unicode MS" pitchFamily="34" charset="-128"/>
              </a:rPr>
              <a:t>BGT</a:t>
            </a:r>
            <a:endParaRPr kumimoji="0" lang="nl-NL" sz="1800" b="1" i="0" u="none" strike="noStrike" cap="none" normalizeH="0" baseline="0" dirty="0" smtClean="0">
              <a:ln>
                <a:noFill/>
              </a:ln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7" name="Cilinder 6"/>
          <p:cNvSpPr/>
          <p:nvPr/>
        </p:nvSpPr>
        <p:spPr bwMode="auto">
          <a:xfrm>
            <a:off x="6516216" y="1484784"/>
            <a:ext cx="1224136" cy="1008112"/>
          </a:xfrm>
          <a:prstGeom prst="can">
            <a:avLst/>
          </a:prstGeom>
          <a:solidFill>
            <a:srgbClr val="00B8FF"/>
          </a:solidFill>
          <a:ln w="38100" cap="flat" cmpd="sng" algn="ctr">
            <a:solidFill>
              <a:srgbClr val="FE1A0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kumimoji="0" lang="nl-NL" sz="1800" b="1" i="0" u="none" strike="noStrike" cap="none" normalizeH="0" baseline="0" dirty="0" smtClean="0">
                <a:ln>
                  <a:noFill/>
                </a:ln>
                <a:effectLst/>
                <a:latin typeface="Arial" charset="0"/>
                <a:ea typeface="Arial Unicode MS" pitchFamily="34" charset="-128"/>
                <a:cs typeface="Arial Unicode MS" pitchFamily="34" charset="-128"/>
              </a:rPr>
              <a:t>BRK</a:t>
            </a:r>
            <a:endParaRPr kumimoji="0" lang="nl-NL" sz="1800" b="1" i="0" u="none" strike="noStrike" cap="none" normalizeH="0" baseline="0" dirty="0" smtClean="0">
              <a:ln>
                <a:noFill/>
              </a:ln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8" name="Afgeronde rechthoek 7"/>
          <p:cNvSpPr/>
          <p:nvPr/>
        </p:nvSpPr>
        <p:spPr bwMode="auto">
          <a:xfrm>
            <a:off x="3419872" y="3068960"/>
            <a:ext cx="2448272" cy="936104"/>
          </a:xfrm>
          <a:prstGeom prst="roundRect">
            <a:avLst/>
          </a:prstGeom>
          <a:solidFill>
            <a:srgbClr val="00B8FF"/>
          </a:solidFill>
          <a:ln w="38100" cap="flat" cmpd="sng" algn="ctr">
            <a:solidFill>
              <a:srgbClr val="FE1A0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kumimoji="0" lang="nl-NL" sz="1800" b="1" i="0" u="none" strike="noStrike" cap="none" normalizeH="0" baseline="0" dirty="0" smtClean="0">
                <a:ln>
                  <a:noFill/>
                </a:ln>
                <a:effectLst/>
                <a:latin typeface="Arial" charset="0"/>
                <a:ea typeface="Arial Unicode MS" pitchFamily="34" charset="-128"/>
                <a:cs typeface="Arial Unicode MS" pitchFamily="34" charset="-128"/>
              </a:rPr>
              <a:t>RSGB</a:t>
            </a:r>
            <a:endParaRPr kumimoji="0" lang="nl-NL" sz="1800" b="1" i="0" u="none" strike="noStrike" cap="none" normalizeH="0" baseline="0" dirty="0" smtClean="0">
              <a:ln>
                <a:noFill/>
              </a:ln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2" name="Afgeronde rechthoek 11"/>
          <p:cNvSpPr/>
          <p:nvPr/>
        </p:nvSpPr>
        <p:spPr bwMode="auto">
          <a:xfrm>
            <a:off x="5868144" y="5517232"/>
            <a:ext cx="2448272" cy="936104"/>
          </a:xfrm>
          <a:prstGeom prst="roundRect">
            <a:avLst/>
          </a:prstGeom>
          <a:solidFill>
            <a:srgbClr val="00B8FF"/>
          </a:solidFill>
          <a:ln w="38100" cap="flat" cmpd="sng" algn="ctr">
            <a:solidFill>
              <a:srgbClr val="FE1A0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kumimoji="0" lang="nl-NL" sz="1800" b="1" i="0" u="none" strike="noStrike" cap="none" normalizeH="0" baseline="0" dirty="0" smtClean="0">
                <a:ln>
                  <a:noFill/>
                </a:ln>
                <a:effectLst/>
                <a:latin typeface="Arial" charset="0"/>
                <a:ea typeface="Arial Unicode MS" pitchFamily="34" charset="-128"/>
                <a:cs typeface="Arial Unicode MS" pitchFamily="34" charset="-128"/>
              </a:rPr>
              <a:t>MODEL Z</a:t>
            </a:r>
            <a:endParaRPr kumimoji="0" lang="nl-NL" sz="1800" b="1" i="0" u="none" strike="noStrike" cap="none" normalizeH="0" baseline="0" dirty="0" smtClean="0">
              <a:ln>
                <a:noFill/>
              </a:ln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1" name="Afgeronde rechthoek 10"/>
          <p:cNvSpPr/>
          <p:nvPr/>
        </p:nvSpPr>
        <p:spPr bwMode="auto">
          <a:xfrm>
            <a:off x="5508104" y="5013176"/>
            <a:ext cx="2448272" cy="936104"/>
          </a:xfrm>
          <a:prstGeom prst="roundRect">
            <a:avLst/>
          </a:prstGeom>
          <a:solidFill>
            <a:srgbClr val="00B8FF"/>
          </a:solidFill>
          <a:ln w="38100" cap="flat" cmpd="sng" algn="ctr">
            <a:solidFill>
              <a:srgbClr val="FE1A0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kumimoji="0" lang="nl-NL" sz="1800" b="1" i="0" u="none" strike="noStrike" cap="none" normalizeH="0" baseline="0" dirty="0" smtClean="0">
                <a:ln>
                  <a:noFill/>
                </a:ln>
                <a:effectLst/>
                <a:latin typeface="Arial" charset="0"/>
                <a:ea typeface="Arial Unicode MS" pitchFamily="34" charset="-128"/>
                <a:cs typeface="Arial Unicode MS" pitchFamily="34" charset="-128"/>
              </a:rPr>
              <a:t>MODEL Y</a:t>
            </a:r>
            <a:endParaRPr kumimoji="0" lang="nl-NL" sz="1800" b="1" i="0" u="none" strike="noStrike" cap="none" normalizeH="0" baseline="0" dirty="0" smtClean="0">
              <a:ln>
                <a:noFill/>
              </a:ln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9" name="Afgeronde rechthoek 8"/>
          <p:cNvSpPr/>
          <p:nvPr/>
        </p:nvSpPr>
        <p:spPr bwMode="auto">
          <a:xfrm>
            <a:off x="5220072" y="4509120"/>
            <a:ext cx="2448272" cy="936104"/>
          </a:xfrm>
          <a:prstGeom prst="roundRect">
            <a:avLst/>
          </a:prstGeom>
          <a:solidFill>
            <a:srgbClr val="00B8FF"/>
          </a:solidFill>
          <a:ln w="38100" cap="flat" cmpd="sng" algn="ctr">
            <a:solidFill>
              <a:srgbClr val="FE1A0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kumimoji="0" lang="nl-NL" sz="1800" b="1" i="0" u="none" strike="noStrike" cap="none" normalizeH="0" baseline="0" dirty="0" smtClean="0">
                <a:ln>
                  <a:noFill/>
                </a:ln>
                <a:effectLst/>
                <a:latin typeface="Arial" charset="0"/>
                <a:ea typeface="Arial Unicode MS" pitchFamily="34" charset="-128"/>
                <a:cs typeface="Arial Unicode MS" pitchFamily="34" charset="-128"/>
              </a:rPr>
              <a:t>MODEL X</a:t>
            </a:r>
            <a:endParaRPr kumimoji="0" lang="nl-NL" sz="1800" b="1" i="0" u="none" strike="noStrike" cap="none" normalizeH="0" baseline="0" dirty="0" smtClean="0">
              <a:ln>
                <a:noFill/>
              </a:ln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14" name="Vorm 13"/>
          <p:cNvCxnSpPr>
            <a:stCxn id="8" idx="2"/>
            <a:endCxn id="9" idx="1"/>
          </p:cNvCxnSpPr>
          <p:nvPr/>
        </p:nvCxnSpPr>
        <p:spPr bwMode="auto">
          <a:xfrm rot="16200000" flipH="1">
            <a:off x="4445986" y="4203086"/>
            <a:ext cx="972108" cy="576064"/>
          </a:xfrm>
          <a:prstGeom prst="bentConnector2">
            <a:avLst/>
          </a:prstGeom>
          <a:solidFill>
            <a:srgbClr val="00B8FF"/>
          </a:solidFill>
          <a:ln w="38100" cap="flat" cmpd="sng" algn="ctr">
            <a:solidFill>
              <a:srgbClr val="FE1A0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Vorm 15"/>
          <p:cNvCxnSpPr>
            <a:stCxn id="8" idx="2"/>
            <a:endCxn id="11" idx="1"/>
          </p:cNvCxnSpPr>
          <p:nvPr/>
        </p:nvCxnSpPr>
        <p:spPr bwMode="auto">
          <a:xfrm rot="16200000" flipH="1">
            <a:off x="4337974" y="4311098"/>
            <a:ext cx="1476164" cy="864096"/>
          </a:xfrm>
          <a:prstGeom prst="bentConnector2">
            <a:avLst/>
          </a:prstGeom>
          <a:solidFill>
            <a:srgbClr val="00B8FF"/>
          </a:solidFill>
          <a:ln w="38100" cap="flat" cmpd="sng" algn="ctr">
            <a:solidFill>
              <a:srgbClr val="FE1A0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Vorm 17"/>
          <p:cNvCxnSpPr>
            <a:stCxn id="8" idx="2"/>
            <a:endCxn id="12" idx="1"/>
          </p:cNvCxnSpPr>
          <p:nvPr/>
        </p:nvCxnSpPr>
        <p:spPr bwMode="auto">
          <a:xfrm rot="16200000" flipH="1">
            <a:off x="4265966" y="4383106"/>
            <a:ext cx="1980220" cy="1224136"/>
          </a:xfrm>
          <a:prstGeom prst="bentConnector2">
            <a:avLst/>
          </a:prstGeom>
          <a:solidFill>
            <a:srgbClr val="00B8FF"/>
          </a:solidFill>
          <a:ln w="38100" cap="flat" cmpd="sng" algn="ctr">
            <a:solidFill>
              <a:srgbClr val="FE1A0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Gebogen verbindingslijn 19"/>
          <p:cNvCxnSpPr>
            <a:stCxn id="4" idx="3"/>
            <a:endCxn id="8" idx="0"/>
          </p:cNvCxnSpPr>
          <p:nvPr/>
        </p:nvCxnSpPr>
        <p:spPr bwMode="auto">
          <a:xfrm rot="16200000" flipH="1">
            <a:off x="3041830" y="1466782"/>
            <a:ext cx="576064" cy="2628292"/>
          </a:xfrm>
          <a:prstGeom prst="bentConnector3">
            <a:avLst>
              <a:gd name="adj1" fmla="val 50000"/>
            </a:avLst>
          </a:prstGeom>
          <a:solidFill>
            <a:srgbClr val="00B8FF"/>
          </a:solidFill>
          <a:ln w="38100" cap="flat" cmpd="sng" algn="ctr">
            <a:solidFill>
              <a:srgbClr val="FE1A02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2" name="Gebogen verbindingslijn 21"/>
          <p:cNvCxnSpPr>
            <a:stCxn id="5" idx="3"/>
            <a:endCxn id="8" idx="0"/>
          </p:cNvCxnSpPr>
          <p:nvPr/>
        </p:nvCxnSpPr>
        <p:spPr bwMode="auto">
          <a:xfrm rot="16200000" flipH="1">
            <a:off x="3905926" y="2330878"/>
            <a:ext cx="576064" cy="900100"/>
          </a:xfrm>
          <a:prstGeom prst="bentConnector3">
            <a:avLst>
              <a:gd name="adj1" fmla="val 50000"/>
            </a:avLst>
          </a:prstGeom>
          <a:solidFill>
            <a:srgbClr val="00B8FF"/>
          </a:solidFill>
          <a:ln w="38100" cap="flat" cmpd="sng" algn="ctr">
            <a:solidFill>
              <a:srgbClr val="FE1A0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Gebogen verbindingslijn 23"/>
          <p:cNvCxnSpPr>
            <a:stCxn id="6" idx="3"/>
            <a:endCxn id="8" idx="0"/>
          </p:cNvCxnSpPr>
          <p:nvPr/>
        </p:nvCxnSpPr>
        <p:spPr bwMode="auto">
          <a:xfrm rot="5400000">
            <a:off x="4734018" y="2402886"/>
            <a:ext cx="576064" cy="756084"/>
          </a:xfrm>
          <a:prstGeom prst="bentConnector3">
            <a:avLst>
              <a:gd name="adj1" fmla="val 50000"/>
            </a:avLst>
          </a:prstGeom>
          <a:solidFill>
            <a:srgbClr val="00B8FF"/>
          </a:solidFill>
          <a:ln w="38100" cap="flat" cmpd="sng" algn="ctr">
            <a:solidFill>
              <a:srgbClr val="FE1A0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Gebogen verbindingslijn 25"/>
          <p:cNvCxnSpPr>
            <a:stCxn id="7" idx="3"/>
            <a:endCxn id="8" idx="0"/>
          </p:cNvCxnSpPr>
          <p:nvPr/>
        </p:nvCxnSpPr>
        <p:spPr bwMode="auto">
          <a:xfrm rot="5400000">
            <a:off x="5598114" y="1538790"/>
            <a:ext cx="576064" cy="2484276"/>
          </a:xfrm>
          <a:prstGeom prst="bentConnector3">
            <a:avLst>
              <a:gd name="adj1" fmla="val 50000"/>
            </a:avLst>
          </a:prstGeom>
          <a:solidFill>
            <a:srgbClr val="00B8FF"/>
          </a:solidFill>
          <a:ln w="38100" cap="flat" cmpd="sng" algn="ctr">
            <a:solidFill>
              <a:srgbClr val="FE1A0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12" grpId="0" animBg="1"/>
      <p:bldP spid="11" grpId="0" animBg="1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‘Existenti</a:t>
            </a:r>
            <a:r>
              <a:rPr lang="nl-NL" dirty="0" smtClean="0">
                <a:cs typeface="Arial"/>
              </a:rPr>
              <a:t>ë</a:t>
            </a:r>
            <a:r>
              <a:rPr lang="nl-NL" dirty="0" smtClean="0"/>
              <a:t>le’ vragen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nl-NL" dirty="0" smtClean="0"/>
              <a:t>Wat is het bestaansrecht van het RSGB</a:t>
            </a:r>
          </a:p>
          <a:p>
            <a:pPr lvl="1">
              <a:buFont typeface="Arial" pitchFamily="34" charset="0"/>
              <a:buChar char="•"/>
            </a:pPr>
            <a:r>
              <a:rPr lang="nl-NL" dirty="0" smtClean="0"/>
              <a:t>En wat nemen we er wel en niet in op?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Hoe verhouden informatiemodellen zich tot elkaar</a:t>
            </a:r>
          </a:p>
          <a:p>
            <a:pPr lvl="1">
              <a:buFont typeface="Arial" pitchFamily="34" charset="0"/>
              <a:buChar char="•"/>
            </a:pPr>
            <a:r>
              <a:rPr lang="nl-NL" dirty="0" smtClean="0"/>
              <a:t>En waarom?</a:t>
            </a:r>
          </a:p>
          <a:p>
            <a:pPr lvl="1">
              <a:buFont typeface="Arial" pitchFamily="34" charset="0"/>
              <a:buChar char="•"/>
            </a:pPr>
            <a:r>
              <a:rPr lang="nl-NL" dirty="0" smtClean="0"/>
              <a:t>En wat betekent dit voor het RSGB?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Wat zijn hiervan de consequenties voor de </a:t>
            </a:r>
            <a:r>
              <a:rPr lang="nl-NL" dirty="0" err="1" smtClean="0"/>
              <a:t>StUF-sectormodellen</a:t>
            </a:r>
            <a:endParaRPr lang="nl-NL" dirty="0" smtClean="0"/>
          </a:p>
          <a:p>
            <a:pPr lvl="1">
              <a:buFont typeface="Arial" pitchFamily="34" charset="0"/>
              <a:buChar char="•"/>
            </a:pPr>
            <a:r>
              <a:rPr lang="nl-NL" dirty="0" smtClean="0"/>
              <a:t>Kan een </a:t>
            </a:r>
            <a:r>
              <a:rPr lang="nl-NL" dirty="0" err="1" smtClean="0"/>
              <a:t>StUF-berichtenmodel</a:t>
            </a:r>
            <a:r>
              <a:rPr lang="nl-NL" dirty="0" smtClean="0"/>
              <a:t> wellicht de afstemmingsproblematiek beheersbaar maken?</a:t>
            </a:r>
            <a:endParaRPr lang="nl-NL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Problematiek</a:t>
            </a:r>
            <a:endParaRPr lang="nl-NL" dirty="0"/>
          </a:p>
        </p:txBody>
      </p:sp>
      <p:sp>
        <p:nvSpPr>
          <p:cNvPr id="4" name="Afgeronde rechthoek 3"/>
          <p:cNvSpPr/>
          <p:nvPr/>
        </p:nvSpPr>
        <p:spPr bwMode="auto">
          <a:xfrm>
            <a:off x="2843808" y="1700808"/>
            <a:ext cx="936104" cy="3240360"/>
          </a:xfrm>
          <a:prstGeom prst="roundRect">
            <a:avLst/>
          </a:prstGeom>
          <a:solidFill>
            <a:srgbClr val="00B8FF">
              <a:alpha val="27000"/>
            </a:srgbClr>
          </a:solidFill>
          <a:ln w="38100" cap="flat" cmpd="sng" algn="ctr">
            <a:solidFill>
              <a:srgbClr val="FE1A0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kumimoji="0" lang="nl-NL" sz="1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rPr>
              <a:t>Cat. BAG</a:t>
            </a:r>
          </a:p>
        </p:txBody>
      </p:sp>
      <p:sp>
        <p:nvSpPr>
          <p:cNvPr id="5" name="Afgeronde rechthoek 4"/>
          <p:cNvSpPr/>
          <p:nvPr/>
        </p:nvSpPr>
        <p:spPr bwMode="auto">
          <a:xfrm>
            <a:off x="4139952" y="1700808"/>
            <a:ext cx="936104" cy="3240360"/>
          </a:xfrm>
          <a:prstGeom prst="roundRect">
            <a:avLst/>
          </a:prstGeom>
          <a:solidFill>
            <a:srgbClr val="00B8FF">
              <a:alpha val="27000"/>
            </a:srgbClr>
          </a:solidFill>
          <a:ln w="38100" cap="flat" cmpd="sng" algn="ctr">
            <a:solidFill>
              <a:srgbClr val="FE1A0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kumimoji="0" lang="nl-NL" sz="1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rPr>
              <a:t>Cat. NHR</a:t>
            </a:r>
          </a:p>
        </p:txBody>
      </p:sp>
      <p:sp>
        <p:nvSpPr>
          <p:cNvPr id="6" name="Afgeronde rechthoek 5"/>
          <p:cNvSpPr/>
          <p:nvPr/>
        </p:nvSpPr>
        <p:spPr bwMode="auto">
          <a:xfrm>
            <a:off x="5436096" y="1700808"/>
            <a:ext cx="936104" cy="3240360"/>
          </a:xfrm>
          <a:prstGeom prst="roundRect">
            <a:avLst/>
          </a:prstGeom>
          <a:solidFill>
            <a:srgbClr val="00B8FF">
              <a:alpha val="27000"/>
            </a:srgbClr>
          </a:solidFill>
          <a:ln w="38100" cap="flat" cmpd="sng" algn="ctr">
            <a:solidFill>
              <a:srgbClr val="FE1A0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kumimoji="0" lang="nl-NL" sz="1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rPr>
              <a:t>Cat. BRK</a:t>
            </a:r>
          </a:p>
        </p:txBody>
      </p:sp>
      <p:sp>
        <p:nvSpPr>
          <p:cNvPr id="7" name="Afgeronde rechthoek 6"/>
          <p:cNvSpPr/>
          <p:nvPr/>
        </p:nvSpPr>
        <p:spPr bwMode="auto">
          <a:xfrm>
            <a:off x="1619672" y="1700808"/>
            <a:ext cx="936104" cy="3240360"/>
          </a:xfrm>
          <a:prstGeom prst="roundRect">
            <a:avLst/>
          </a:prstGeom>
          <a:solidFill>
            <a:srgbClr val="00B8FF">
              <a:alpha val="27000"/>
            </a:srgbClr>
          </a:solidFill>
          <a:ln w="38100" cap="flat" cmpd="sng" algn="ctr">
            <a:solidFill>
              <a:srgbClr val="FE1A0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kumimoji="0" lang="nl-NL" sz="1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rPr>
              <a:t>Cat. BRP</a:t>
            </a:r>
          </a:p>
        </p:txBody>
      </p:sp>
      <p:sp>
        <p:nvSpPr>
          <p:cNvPr id="8" name="Afgeronde rechthoek 7"/>
          <p:cNvSpPr/>
          <p:nvPr/>
        </p:nvSpPr>
        <p:spPr bwMode="auto">
          <a:xfrm>
            <a:off x="6660232" y="1700808"/>
            <a:ext cx="936104" cy="3240360"/>
          </a:xfrm>
          <a:prstGeom prst="roundRect">
            <a:avLst/>
          </a:prstGeom>
          <a:solidFill>
            <a:srgbClr val="00B8FF">
              <a:alpha val="27000"/>
            </a:srgbClr>
          </a:solidFill>
          <a:ln w="38100" cap="flat" cmpd="sng" algn="ctr">
            <a:solidFill>
              <a:srgbClr val="FE1A0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kumimoji="0" lang="nl-NL" sz="18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rPr>
              <a:t>IMGeo</a:t>
            </a:r>
            <a:endParaRPr kumimoji="0" lang="nl-NL" sz="1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9" name="Afgeronde rechthoek 8"/>
          <p:cNvSpPr/>
          <p:nvPr/>
        </p:nvSpPr>
        <p:spPr bwMode="auto">
          <a:xfrm>
            <a:off x="1403648" y="2636912"/>
            <a:ext cx="7344816" cy="1080120"/>
          </a:xfrm>
          <a:prstGeom prst="roundRect">
            <a:avLst/>
          </a:prstGeom>
          <a:solidFill>
            <a:srgbClr val="ED0C8B">
              <a:alpha val="27000"/>
            </a:srgbClr>
          </a:solidFill>
          <a:ln w="38100" cap="flat" cmpd="sng" algn="ctr">
            <a:solidFill>
              <a:srgbClr val="FE1A0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kumimoji="0" lang="nl-NL" sz="1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rPr>
              <a:t>RSGB</a:t>
            </a:r>
          </a:p>
        </p:txBody>
      </p:sp>
      <p:sp>
        <p:nvSpPr>
          <p:cNvPr id="10" name="Afgeronde rechthoek 9"/>
          <p:cNvSpPr/>
          <p:nvPr/>
        </p:nvSpPr>
        <p:spPr bwMode="auto">
          <a:xfrm>
            <a:off x="467544" y="2060848"/>
            <a:ext cx="6120680" cy="792088"/>
          </a:xfrm>
          <a:prstGeom prst="roundRect">
            <a:avLst/>
          </a:prstGeom>
          <a:solidFill>
            <a:schemeClr val="tx1">
              <a:alpha val="27000"/>
            </a:schemeClr>
          </a:solidFill>
          <a:ln w="38100" cap="flat" cmpd="sng" algn="ctr">
            <a:solidFill>
              <a:srgbClr val="FE1A0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kumimoji="0" lang="nl-NL" sz="1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rPr>
              <a:t>Sectormodel WOZ</a:t>
            </a:r>
          </a:p>
        </p:txBody>
      </p:sp>
      <p:sp>
        <p:nvSpPr>
          <p:cNvPr id="11" name="Afgeronde rechthoek 10"/>
          <p:cNvSpPr/>
          <p:nvPr/>
        </p:nvSpPr>
        <p:spPr bwMode="auto">
          <a:xfrm>
            <a:off x="251520" y="3356992"/>
            <a:ext cx="6264696" cy="936104"/>
          </a:xfrm>
          <a:prstGeom prst="roundRect">
            <a:avLst/>
          </a:prstGeom>
          <a:solidFill>
            <a:schemeClr val="accent2">
              <a:lumMod val="50000"/>
              <a:alpha val="27000"/>
            </a:schemeClr>
          </a:solidFill>
          <a:ln w="38100" cap="flat" cmpd="sng" algn="ctr">
            <a:solidFill>
              <a:srgbClr val="FE1A0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lang="nl-NL" b="1" dirty="0" smtClean="0">
                <a:solidFill>
                  <a:srgbClr val="FF0000"/>
                </a:solidFill>
                <a:latin typeface="Arial" charset="0"/>
              </a:rPr>
              <a:t>Sectormodel OLO</a:t>
            </a:r>
            <a:endParaRPr kumimoji="0" lang="nl-NL" sz="1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2" name="Afgeronde rechthoek 11"/>
          <p:cNvSpPr/>
          <p:nvPr/>
        </p:nvSpPr>
        <p:spPr bwMode="auto">
          <a:xfrm>
            <a:off x="1475656" y="3573016"/>
            <a:ext cx="7056784" cy="504056"/>
          </a:xfrm>
          <a:prstGeom prst="roundRect">
            <a:avLst/>
          </a:prstGeom>
          <a:solidFill>
            <a:srgbClr val="00B050">
              <a:alpha val="27000"/>
            </a:srgbClr>
          </a:solidFill>
          <a:ln w="38100" cap="flat" cmpd="sng" algn="ctr">
            <a:solidFill>
              <a:srgbClr val="FE1A0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lang="nl-NL" b="1" dirty="0" err="1" smtClean="0">
                <a:solidFill>
                  <a:srgbClr val="FF0000"/>
                </a:solidFill>
                <a:latin typeface="Arial" charset="0"/>
              </a:rPr>
              <a:t>RIHa</a:t>
            </a:r>
            <a:endParaRPr kumimoji="0" lang="nl-NL" sz="1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6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9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Ketensamenwerking</a:t>
            </a:r>
            <a:endParaRPr lang="nl-NL" dirty="0"/>
          </a:p>
        </p:txBody>
      </p:sp>
      <p:sp>
        <p:nvSpPr>
          <p:cNvPr id="4" name="Rechthoek 3"/>
          <p:cNvSpPr/>
          <p:nvPr/>
        </p:nvSpPr>
        <p:spPr bwMode="auto">
          <a:xfrm>
            <a:off x="755576" y="4005064"/>
            <a:ext cx="7488832" cy="504056"/>
          </a:xfrm>
          <a:prstGeom prst="rect">
            <a:avLst/>
          </a:prstGeom>
          <a:solidFill>
            <a:srgbClr val="CBECDE"/>
          </a:solidFill>
          <a:ln w="38100" cap="flat" cmpd="sng" algn="ctr">
            <a:solidFill>
              <a:schemeClr val="bg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lang="nl-NL" b="1" dirty="0" smtClean="0">
                <a:latin typeface="Arial" charset="0"/>
              </a:rPr>
              <a:t>GEMEENTE</a:t>
            </a:r>
            <a:endParaRPr kumimoji="0" lang="nl-NL" sz="1800" b="1" i="0" u="none" strike="noStrike" cap="none" normalizeH="0" baseline="0" dirty="0" smtClean="0">
              <a:ln>
                <a:noFill/>
              </a:ln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" name="Rechthoek 4"/>
          <p:cNvSpPr/>
          <p:nvPr/>
        </p:nvSpPr>
        <p:spPr bwMode="auto">
          <a:xfrm>
            <a:off x="755576" y="2708920"/>
            <a:ext cx="4896544" cy="504056"/>
          </a:xfrm>
          <a:prstGeom prst="rect">
            <a:avLst/>
          </a:prstGeom>
          <a:solidFill>
            <a:srgbClr val="CBECDE"/>
          </a:solidFill>
          <a:ln w="38100" cap="flat" cmpd="sng" algn="ctr">
            <a:solidFill>
              <a:schemeClr val="bg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lang="nl-NL" b="1" dirty="0" smtClean="0">
                <a:latin typeface="Arial" charset="0"/>
              </a:rPr>
              <a:t>PROVINCIE</a:t>
            </a:r>
            <a:endParaRPr kumimoji="0" lang="nl-NL" sz="1800" b="1" i="0" u="none" strike="noStrike" cap="none" normalizeH="0" baseline="0" dirty="0" smtClean="0">
              <a:ln>
                <a:noFill/>
              </a:ln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" name="Rechthoek 5"/>
          <p:cNvSpPr/>
          <p:nvPr/>
        </p:nvSpPr>
        <p:spPr bwMode="auto">
          <a:xfrm>
            <a:off x="755576" y="3356992"/>
            <a:ext cx="6264696" cy="504056"/>
          </a:xfrm>
          <a:prstGeom prst="rect">
            <a:avLst/>
          </a:prstGeom>
          <a:solidFill>
            <a:srgbClr val="CBECDE"/>
          </a:solidFill>
          <a:ln w="38100" cap="flat" cmpd="sng" algn="ctr">
            <a:solidFill>
              <a:schemeClr val="bg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lang="nl-NL" b="1" dirty="0" smtClean="0">
                <a:latin typeface="Arial" charset="0"/>
              </a:rPr>
              <a:t>WATERSCHAP</a:t>
            </a:r>
            <a:endParaRPr kumimoji="0" lang="nl-NL" sz="1800" b="1" i="0" u="none" strike="noStrike" cap="none" normalizeH="0" baseline="0" dirty="0" smtClean="0">
              <a:ln>
                <a:noFill/>
              </a:ln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7" name="Rechthoek 6"/>
          <p:cNvSpPr/>
          <p:nvPr/>
        </p:nvSpPr>
        <p:spPr bwMode="auto">
          <a:xfrm>
            <a:off x="755576" y="5301208"/>
            <a:ext cx="4896544" cy="504056"/>
          </a:xfrm>
          <a:prstGeom prst="rect">
            <a:avLst/>
          </a:prstGeom>
          <a:solidFill>
            <a:srgbClr val="CBECDE"/>
          </a:solidFill>
          <a:ln w="38100" cap="flat" cmpd="sng" algn="ctr">
            <a:solidFill>
              <a:schemeClr val="bg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lang="nl-NL" b="1" dirty="0" smtClean="0">
                <a:latin typeface="Arial" charset="0"/>
              </a:rPr>
              <a:t>RUD</a:t>
            </a:r>
            <a:endParaRPr kumimoji="0" lang="nl-NL" sz="1800" b="1" i="0" u="none" strike="noStrike" cap="none" normalizeH="0" baseline="0" dirty="0" smtClean="0">
              <a:ln>
                <a:noFill/>
              </a:ln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8" name="Rechthoek 7"/>
          <p:cNvSpPr/>
          <p:nvPr/>
        </p:nvSpPr>
        <p:spPr bwMode="auto">
          <a:xfrm>
            <a:off x="755576" y="2060848"/>
            <a:ext cx="3168352" cy="504056"/>
          </a:xfrm>
          <a:prstGeom prst="rect">
            <a:avLst/>
          </a:prstGeom>
          <a:solidFill>
            <a:srgbClr val="CBECDE"/>
          </a:solidFill>
          <a:ln w="38100" cap="flat" cmpd="sng" algn="ctr">
            <a:solidFill>
              <a:schemeClr val="bg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lang="nl-NL" b="1" dirty="0" smtClean="0">
                <a:latin typeface="Arial" charset="0"/>
              </a:rPr>
              <a:t>ZBO</a:t>
            </a:r>
            <a:endParaRPr kumimoji="0" lang="nl-NL" sz="1800" b="1" i="0" u="none" strike="noStrike" cap="none" normalizeH="0" baseline="0" dirty="0" smtClean="0">
              <a:ln>
                <a:noFill/>
              </a:ln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9" name="Rechthoek 8"/>
          <p:cNvSpPr/>
          <p:nvPr/>
        </p:nvSpPr>
        <p:spPr bwMode="auto">
          <a:xfrm>
            <a:off x="755576" y="1412776"/>
            <a:ext cx="7488832" cy="504056"/>
          </a:xfrm>
          <a:prstGeom prst="rect">
            <a:avLst/>
          </a:prstGeom>
          <a:solidFill>
            <a:srgbClr val="CBECDE"/>
          </a:solidFill>
          <a:ln w="38100" cap="flat" cmpd="sng" algn="ctr">
            <a:solidFill>
              <a:schemeClr val="bg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lang="nl-NL" b="1" dirty="0" smtClean="0">
                <a:latin typeface="Arial" charset="0"/>
              </a:rPr>
              <a:t>RIJKSDIENST</a:t>
            </a:r>
            <a:endParaRPr kumimoji="0" lang="nl-NL" sz="1800" b="1" i="0" u="none" strike="noStrike" cap="none" normalizeH="0" baseline="0" dirty="0" smtClean="0">
              <a:ln>
                <a:noFill/>
              </a:ln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0" name="Rechthoek 9"/>
          <p:cNvSpPr/>
          <p:nvPr/>
        </p:nvSpPr>
        <p:spPr bwMode="auto">
          <a:xfrm>
            <a:off x="755576" y="4653136"/>
            <a:ext cx="4896544" cy="504056"/>
          </a:xfrm>
          <a:prstGeom prst="rect">
            <a:avLst/>
          </a:prstGeom>
          <a:solidFill>
            <a:srgbClr val="CBECDE"/>
          </a:solidFill>
          <a:ln w="38100" cap="flat" cmpd="sng" algn="ctr">
            <a:solidFill>
              <a:schemeClr val="bg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kumimoji="0" lang="nl-NL" sz="1800" b="1" i="0" u="none" strike="noStrike" cap="none" normalizeH="0" baseline="0" dirty="0" smtClean="0">
                <a:ln>
                  <a:noFill/>
                </a:ln>
                <a:effectLst/>
                <a:latin typeface="Arial" charset="0"/>
                <a:ea typeface="Arial Unicode MS" pitchFamily="34" charset="-128"/>
                <a:cs typeface="Arial Unicode MS" pitchFamily="34" charset="-128"/>
              </a:rPr>
              <a:t>BRANDWEER</a:t>
            </a:r>
          </a:p>
        </p:txBody>
      </p:sp>
      <p:sp>
        <p:nvSpPr>
          <p:cNvPr id="11" name="PIJL-OMHOOG en -OMLAAG 10"/>
          <p:cNvSpPr/>
          <p:nvPr/>
        </p:nvSpPr>
        <p:spPr bwMode="auto">
          <a:xfrm>
            <a:off x="5868144" y="1412776"/>
            <a:ext cx="864096" cy="3096344"/>
          </a:xfrm>
          <a:prstGeom prst="upDownArrow">
            <a:avLst/>
          </a:prstGeom>
          <a:solidFill>
            <a:srgbClr val="00B8FF">
              <a:alpha val="67000"/>
            </a:srgbClr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vert270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lang="nl-NL" b="1" dirty="0" smtClean="0">
                <a:solidFill>
                  <a:srgbClr val="0070C0"/>
                </a:solidFill>
                <a:latin typeface="Arial" charset="0"/>
              </a:rPr>
              <a:t>BELASTINGKETEN</a:t>
            </a:r>
            <a:endParaRPr kumimoji="0" lang="nl-NL" sz="18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2" name="PIJL-OMHOOG en -OMLAAG 11"/>
          <p:cNvSpPr/>
          <p:nvPr/>
        </p:nvSpPr>
        <p:spPr bwMode="auto">
          <a:xfrm>
            <a:off x="4355976" y="1412776"/>
            <a:ext cx="864096" cy="4392488"/>
          </a:xfrm>
          <a:prstGeom prst="upDownArrow">
            <a:avLst/>
          </a:prstGeom>
          <a:solidFill>
            <a:srgbClr val="00B8FF">
              <a:alpha val="67000"/>
            </a:srgbClr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vert270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lang="nl-NL" b="1" dirty="0" smtClean="0">
                <a:solidFill>
                  <a:srgbClr val="0070C0"/>
                </a:solidFill>
                <a:latin typeface="Arial" charset="0"/>
              </a:rPr>
              <a:t>VTH-KETEN</a:t>
            </a:r>
            <a:endParaRPr kumimoji="0" lang="nl-NL" sz="18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3" name="PIJL-OMHOOG en -OMLAAG 12"/>
          <p:cNvSpPr/>
          <p:nvPr/>
        </p:nvSpPr>
        <p:spPr bwMode="auto">
          <a:xfrm>
            <a:off x="2771800" y="1412776"/>
            <a:ext cx="864096" cy="4392488"/>
          </a:xfrm>
          <a:prstGeom prst="upDownArrow">
            <a:avLst/>
          </a:prstGeom>
          <a:solidFill>
            <a:srgbClr val="00B8FF">
              <a:alpha val="67000"/>
            </a:srgbClr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vert270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lang="nl-NL" b="1" dirty="0" err="1" smtClean="0">
                <a:solidFill>
                  <a:srgbClr val="0070C0"/>
                </a:solidFill>
                <a:latin typeface="Arial" charset="0"/>
              </a:rPr>
              <a:t>Basisregistratie-GEBRUKK-KETEN</a:t>
            </a:r>
            <a:endParaRPr kumimoji="0" lang="nl-NL" sz="18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4" name="PIJL-OMHOOG en -OMLAAG 13"/>
          <p:cNvSpPr/>
          <p:nvPr/>
        </p:nvSpPr>
        <p:spPr bwMode="auto">
          <a:xfrm>
            <a:off x="7164288" y="1412776"/>
            <a:ext cx="864096" cy="3312368"/>
          </a:xfrm>
          <a:prstGeom prst="upDownArrow">
            <a:avLst/>
          </a:prstGeom>
          <a:solidFill>
            <a:srgbClr val="00B8FF">
              <a:alpha val="67000"/>
            </a:srgbClr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vert270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lang="nl-NL" b="1" dirty="0" smtClean="0">
                <a:solidFill>
                  <a:srgbClr val="0070C0"/>
                </a:solidFill>
                <a:latin typeface="Arial" charset="0"/>
              </a:rPr>
              <a:t>WERK-INKOMEN-KETEN</a:t>
            </a:r>
            <a:endParaRPr kumimoji="0" lang="nl-NL" sz="18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5" name="Afgeronde rechthoek 14"/>
          <p:cNvSpPr/>
          <p:nvPr/>
        </p:nvSpPr>
        <p:spPr bwMode="auto">
          <a:xfrm>
            <a:off x="2915816" y="1484784"/>
            <a:ext cx="576064" cy="4176464"/>
          </a:xfrm>
          <a:prstGeom prst="roundRect">
            <a:avLst/>
          </a:prstGeom>
          <a:noFill/>
          <a:ln w="38100" cap="flat" cmpd="sng" algn="ctr">
            <a:solidFill>
              <a:srgbClr val="FE1A0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nl-NL" sz="1800" b="0" i="0" u="none" strike="noStrike" cap="none" normalizeH="0" baseline="0" smtClean="0">
              <a:ln>
                <a:noFill/>
              </a:ln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6" name="Afgeronde rechthoek 15"/>
          <p:cNvSpPr/>
          <p:nvPr/>
        </p:nvSpPr>
        <p:spPr bwMode="auto">
          <a:xfrm>
            <a:off x="4499992" y="1556792"/>
            <a:ext cx="576064" cy="4176464"/>
          </a:xfrm>
          <a:prstGeom prst="roundRect">
            <a:avLst/>
          </a:prstGeom>
          <a:noFill/>
          <a:ln w="38100" cap="flat" cmpd="sng" algn="ctr">
            <a:solidFill>
              <a:srgbClr val="FE1A0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nl-NL" sz="1800" b="0" i="0" u="none" strike="noStrike" cap="none" normalizeH="0" baseline="0" smtClean="0">
              <a:ln>
                <a:noFill/>
              </a:ln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7" name="Afgeronde rechthoek 16"/>
          <p:cNvSpPr/>
          <p:nvPr/>
        </p:nvSpPr>
        <p:spPr bwMode="auto">
          <a:xfrm>
            <a:off x="6012160" y="1556792"/>
            <a:ext cx="576064" cy="2880320"/>
          </a:xfrm>
          <a:prstGeom prst="roundRect">
            <a:avLst/>
          </a:prstGeom>
          <a:noFill/>
          <a:ln w="38100" cap="flat" cmpd="sng" algn="ctr">
            <a:solidFill>
              <a:srgbClr val="FE1A0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nl-NL" sz="1800" b="0" i="0" u="none" strike="noStrike" cap="none" normalizeH="0" baseline="0" smtClean="0">
              <a:ln>
                <a:noFill/>
              </a:ln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8" name="Afgeronde rechthoek 17"/>
          <p:cNvSpPr/>
          <p:nvPr/>
        </p:nvSpPr>
        <p:spPr bwMode="auto">
          <a:xfrm>
            <a:off x="7308304" y="1484784"/>
            <a:ext cx="576064" cy="2952328"/>
          </a:xfrm>
          <a:prstGeom prst="roundRect">
            <a:avLst/>
          </a:prstGeom>
          <a:noFill/>
          <a:ln w="38100" cap="flat" cmpd="sng" algn="ctr">
            <a:solidFill>
              <a:srgbClr val="FE1A0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nl-NL" sz="1800" b="0" i="0" u="none" strike="noStrike" cap="none" normalizeH="0" baseline="0" smtClean="0">
              <a:ln>
                <a:noFill/>
              </a:ln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9" name="Afgeronde rechthoek 18"/>
          <p:cNvSpPr/>
          <p:nvPr/>
        </p:nvSpPr>
        <p:spPr bwMode="auto">
          <a:xfrm rot="5400000">
            <a:off x="5364088" y="-963488"/>
            <a:ext cx="360040" cy="5256584"/>
          </a:xfrm>
          <a:prstGeom prst="roundRect">
            <a:avLst/>
          </a:prstGeom>
          <a:noFill/>
          <a:ln w="38100" cap="flat" cmpd="sng" algn="ctr">
            <a:solidFill>
              <a:srgbClr val="FE1A0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nl-NL" sz="1800" b="0" i="0" u="none" strike="noStrike" cap="none" normalizeH="0" baseline="0" smtClean="0">
              <a:ln>
                <a:noFill/>
              </a:ln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0" name="Afgeronde rechthoek 19"/>
          <p:cNvSpPr/>
          <p:nvPr/>
        </p:nvSpPr>
        <p:spPr bwMode="auto">
          <a:xfrm rot="5400000">
            <a:off x="5256076" y="1376772"/>
            <a:ext cx="360040" cy="5760640"/>
          </a:xfrm>
          <a:prstGeom prst="roundRect">
            <a:avLst/>
          </a:prstGeom>
          <a:noFill/>
          <a:ln w="38100" cap="flat" cmpd="sng" algn="ctr">
            <a:solidFill>
              <a:srgbClr val="FE1A0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nl-NL" sz="1800" b="0" i="0" u="none" strike="noStrike" cap="none" normalizeH="0" baseline="0" smtClean="0">
              <a:ln>
                <a:noFill/>
              </a:ln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1" name="Afgeronde rechthoek 20"/>
          <p:cNvSpPr/>
          <p:nvPr/>
        </p:nvSpPr>
        <p:spPr bwMode="auto">
          <a:xfrm rot="5400000">
            <a:off x="4608004" y="1448780"/>
            <a:ext cx="360040" cy="4320480"/>
          </a:xfrm>
          <a:prstGeom prst="roundRect">
            <a:avLst/>
          </a:prstGeom>
          <a:noFill/>
          <a:ln w="38100" cap="flat" cmpd="sng" algn="ctr">
            <a:solidFill>
              <a:srgbClr val="FE1A0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nl-NL" sz="1800" b="0" i="0" u="none" strike="noStrike" cap="none" normalizeH="0" baseline="0" smtClean="0">
              <a:ln>
                <a:noFill/>
              </a:ln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2" name="Afgeronde rechthoek 21"/>
          <p:cNvSpPr/>
          <p:nvPr/>
        </p:nvSpPr>
        <p:spPr bwMode="auto">
          <a:xfrm rot="5400000">
            <a:off x="3779912" y="1340768"/>
            <a:ext cx="360040" cy="3240360"/>
          </a:xfrm>
          <a:prstGeom prst="roundRect">
            <a:avLst/>
          </a:prstGeom>
          <a:noFill/>
          <a:ln w="38100" cap="flat" cmpd="sng" algn="ctr">
            <a:solidFill>
              <a:srgbClr val="FE1A0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nl-NL" sz="1800" b="0" i="0" u="none" strike="noStrike" cap="none" normalizeH="0" baseline="0" smtClean="0">
              <a:ln>
                <a:noFill/>
              </a:ln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000"/>
                            </p:stCondLst>
                            <p:childTnLst>
                              <p:par>
                                <p:cTn id="4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000"/>
                            </p:stCondLst>
                            <p:childTnLst>
                              <p:par>
                                <p:cTn id="8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Case</a:t>
            </a:r>
            <a:endParaRPr lang="nl-NL" dirty="0"/>
          </a:p>
        </p:txBody>
      </p:sp>
      <p:sp>
        <p:nvSpPr>
          <p:cNvPr id="5" name="Afgeronde rechthoek 4"/>
          <p:cNvSpPr/>
          <p:nvPr/>
        </p:nvSpPr>
        <p:spPr>
          <a:xfrm>
            <a:off x="1763688" y="3068960"/>
            <a:ext cx="5400600" cy="2664296"/>
          </a:xfrm>
          <a:prstGeom prst="round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ctr"/>
            <a:r>
              <a:rPr lang="nl-NL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Gemeente</a:t>
            </a:r>
            <a:endParaRPr lang="nl-NL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Rechthoek 5"/>
          <p:cNvSpPr/>
          <p:nvPr/>
        </p:nvSpPr>
        <p:spPr>
          <a:xfrm>
            <a:off x="2123728" y="4581128"/>
            <a:ext cx="1008112" cy="57606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Appl</a:t>
            </a:r>
            <a:r>
              <a:rPr lang="nl-NL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 A</a:t>
            </a:r>
            <a:endParaRPr lang="nl-NL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" name="Rechthoek 6"/>
          <p:cNvSpPr/>
          <p:nvPr/>
        </p:nvSpPr>
        <p:spPr>
          <a:xfrm>
            <a:off x="3347864" y="4581128"/>
            <a:ext cx="1008112" cy="57606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Appl</a:t>
            </a:r>
            <a:r>
              <a:rPr lang="nl-NL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 B</a:t>
            </a:r>
            <a:endParaRPr lang="nl-NL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Rechthoek 7"/>
          <p:cNvSpPr/>
          <p:nvPr/>
        </p:nvSpPr>
        <p:spPr>
          <a:xfrm>
            <a:off x="4572000" y="4581128"/>
            <a:ext cx="1008112" cy="57606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Appl</a:t>
            </a:r>
            <a:r>
              <a:rPr lang="nl-NL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 C</a:t>
            </a:r>
            <a:endParaRPr lang="nl-NL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hthoek 8"/>
          <p:cNvSpPr/>
          <p:nvPr/>
        </p:nvSpPr>
        <p:spPr>
          <a:xfrm>
            <a:off x="5796136" y="4581128"/>
            <a:ext cx="1008112" cy="57606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Appl</a:t>
            </a:r>
            <a:r>
              <a:rPr lang="nl-NL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 D</a:t>
            </a:r>
            <a:endParaRPr lang="nl-NL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hthoek 9"/>
          <p:cNvSpPr/>
          <p:nvPr/>
        </p:nvSpPr>
        <p:spPr>
          <a:xfrm>
            <a:off x="2123728" y="3501008"/>
            <a:ext cx="4680520" cy="57606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Berichtenbroker</a:t>
            </a:r>
            <a:endParaRPr lang="nl-NL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Afgeronde rechthoek 10"/>
          <p:cNvSpPr/>
          <p:nvPr/>
        </p:nvSpPr>
        <p:spPr>
          <a:xfrm>
            <a:off x="1835696" y="1196752"/>
            <a:ext cx="5400600" cy="1296144"/>
          </a:xfrm>
          <a:prstGeom prst="round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nl-NL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Landelijke voorziening</a:t>
            </a:r>
            <a:endParaRPr lang="nl-NL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Rechthoek 11"/>
          <p:cNvSpPr/>
          <p:nvPr/>
        </p:nvSpPr>
        <p:spPr>
          <a:xfrm>
            <a:off x="3491880" y="1700808"/>
            <a:ext cx="2088232" cy="57606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Basisregistratie</a:t>
            </a:r>
            <a:endParaRPr lang="nl-NL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Vrije vorm 12"/>
          <p:cNvSpPr/>
          <p:nvPr/>
        </p:nvSpPr>
        <p:spPr>
          <a:xfrm>
            <a:off x="2411760" y="2169994"/>
            <a:ext cx="1750807" cy="2538484"/>
          </a:xfrm>
          <a:custGeom>
            <a:avLst/>
            <a:gdLst>
              <a:gd name="connsiteX0" fmla="*/ 0 w 1487606"/>
              <a:gd name="connsiteY0" fmla="*/ 2538484 h 2538484"/>
              <a:gd name="connsiteX1" fmla="*/ 0 w 1487606"/>
              <a:gd name="connsiteY1" fmla="*/ 1651379 h 2538484"/>
              <a:gd name="connsiteX2" fmla="*/ 1487606 w 1487606"/>
              <a:gd name="connsiteY2" fmla="*/ 0 h 25384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87606" h="2538484">
                <a:moveTo>
                  <a:pt x="0" y="2538484"/>
                </a:moveTo>
                <a:lnTo>
                  <a:pt x="0" y="1651379"/>
                </a:lnTo>
                <a:lnTo>
                  <a:pt x="1487606" y="0"/>
                </a:lnTo>
              </a:path>
            </a:pathLst>
          </a:custGeom>
          <a:ln w="25400">
            <a:solidFill>
              <a:srgbClr val="FF0000"/>
            </a:solidFill>
            <a:headEnd type="oval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4" name="Tekstvak 13"/>
          <p:cNvSpPr txBox="1"/>
          <p:nvPr/>
        </p:nvSpPr>
        <p:spPr>
          <a:xfrm rot="19018533">
            <a:off x="2399307" y="3033423"/>
            <a:ext cx="8274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600" b="1" dirty="0" smtClean="0">
                <a:solidFill>
                  <a:srgbClr val="FF0000"/>
                </a:solidFill>
              </a:rPr>
              <a:t>StUF-L1</a:t>
            </a:r>
            <a:endParaRPr lang="nl-NL" sz="1600" b="1" dirty="0">
              <a:solidFill>
                <a:srgbClr val="FF0000"/>
              </a:solidFill>
            </a:endParaRPr>
          </a:p>
        </p:txBody>
      </p:sp>
      <p:cxnSp>
        <p:nvCxnSpPr>
          <p:cNvPr id="15" name="Rechte verbindingslijn met pijl 14"/>
          <p:cNvCxnSpPr/>
          <p:nvPr/>
        </p:nvCxnSpPr>
        <p:spPr>
          <a:xfrm flipV="1">
            <a:off x="2699792" y="3789040"/>
            <a:ext cx="0" cy="936104"/>
          </a:xfrm>
          <a:prstGeom prst="straightConnector1">
            <a:avLst/>
          </a:prstGeom>
          <a:ln w="25400">
            <a:solidFill>
              <a:srgbClr val="FF0000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Vrije vorm 15"/>
          <p:cNvSpPr/>
          <p:nvPr/>
        </p:nvSpPr>
        <p:spPr>
          <a:xfrm>
            <a:off x="2695575" y="3810000"/>
            <a:ext cx="962025" cy="876300"/>
          </a:xfrm>
          <a:custGeom>
            <a:avLst/>
            <a:gdLst>
              <a:gd name="connsiteX0" fmla="*/ 0 w 962025"/>
              <a:gd name="connsiteY0" fmla="*/ 0 h 876300"/>
              <a:gd name="connsiteX1" fmla="*/ 952500 w 962025"/>
              <a:gd name="connsiteY1" fmla="*/ 0 h 876300"/>
              <a:gd name="connsiteX2" fmla="*/ 962025 w 962025"/>
              <a:gd name="connsiteY2" fmla="*/ 876300 h 87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62025" h="876300">
                <a:moveTo>
                  <a:pt x="0" y="0"/>
                </a:moveTo>
                <a:lnTo>
                  <a:pt x="952500" y="0"/>
                </a:lnTo>
                <a:lnTo>
                  <a:pt x="962025" y="876300"/>
                </a:lnTo>
              </a:path>
            </a:pathLst>
          </a:custGeom>
          <a:ln w="25400">
            <a:solidFill>
              <a:srgbClr val="FF0000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7" name="Vrije vorm 16"/>
          <p:cNvSpPr/>
          <p:nvPr/>
        </p:nvSpPr>
        <p:spPr>
          <a:xfrm>
            <a:off x="3648075" y="3810000"/>
            <a:ext cx="1067941" cy="885825"/>
          </a:xfrm>
          <a:custGeom>
            <a:avLst/>
            <a:gdLst>
              <a:gd name="connsiteX0" fmla="*/ 0 w 1181100"/>
              <a:gd name="connsiteY0" fmla="*/ 0 h 885825"/>
              <a:gd name="connsiteX1" fmla="*/ 1181100 w 1181100"/>
              <a:gd name="connsiteY1" fmla="*/ 9525 h 885825"/>
              <a:gd name="connsiteX2" fmla="*/ 1171575 w 1181100"/>
              <a:gd name="connsiteY2" fmla="*/ 885825 h 885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81100" h="885825">
                <a:moveTo>
                  <a:pt x="0" y="0"/>
                </a:moveTo>
                <a:lnTo>
                  <a:pt x="1181100" y="9525"/>
                </a:lnTo>
                <a:lnTo>
                  <a:pt x="1171575" y="885825"/>
                </a:lnTo>
              </a:path>
            </a:pathLst>
          </a:custGeom>
          <a:ln w="25400">
            <a:solidFill>
              <a:srgbClr val="FF0000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8" name="Vrije vorm 17"/>
          <p:cNvSpPr/>
          <p:nvPr/>
        </p:nvSpPr>
        <p:spPr>
          <a:xfrm>
            <a:off x="5124450" y="2162175"/>
            <a:ext cx="9525" cy="2524125"/>
          </a:xfrm>
          <a:custGeom>
            <a:avLst/>
            <a:gdLst>
              <a:gd name="connsiteX0" fmla="*/ 9525 w 9525"/>
              <a:gd name="connsiteY0" fmla="*/ 0 h 2524125"/>
              <a:gd name="connsiteX1" fmla="*/ 0 w 9525"/>
              <a:gd name="connsiteY1" fmla="*/ 2524125 h 2524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525" h="2524125">
                <a:moveTo>
                  <a:pt x="9525" y="0"/>
                </a:moveTo>
                <a:lnTo>
                  <a:pt x="0" y="2524125"/>
                </a:lnTo>
              </a:path>
            </a:pathLst>
          </a:custGeom>
          <a:ln w="25400">
            <a:solidFill>
              <a:srgbClr val="FF0000"/>
            </a:solidFill>
            <a:headEnd type="oval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9" name="Vrije vorm 18"/>
          <p:cNvSpPr/>
          <p:nvPr/>
        </p:nvSpPr>
        <p:spPr>
          <a:xfrm>
            <a:off x="5124450" y="3800475"/>
            <a:ext cx="285750" cy="895350"/>
          </a:xfrm>
          <a:custGeom>
            <a:avLst/>
            <a:gdLst>
              <a:gd name="connsiteX0" fmla="*/ 0 w 285750"/>
              <a:gd name="connsiteY0" fmla="*/ 0 h 895350"/>
              <a:gd name="connsiteX1" fmla="*/ 285750 w 285750"/>
              <a:gd name="connsiteY1" fmla="*/ 0 h 895350"/>
              <a:gd name="connsiteX2" fmla="*/ 276225 w 285750"/>
              <a:gd name="connsiteY2" fmla="*/ 895350 h 89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85750" h="895350">
                <a:moveTo>
                  <a:pt x="0" y="0"/>
                </a:moveTo>
                <a:lnTo>
                  <a:pt x="285750" y="0"/>
                </a:lnTo>
                <a:lnTo>
                  <a:pt x="276225" y="895350"/>
                </a:lnTo>
              </a:path>
            </a:pathLst>
          </a:custGeom>
          <a:ln w="25400">
            <a:solidFill>
              <a:srgbClr val="FF0000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0" name="Tekstvak 19"/>
          <p:cNvSpPr txBox="1"/>
          <p:nvPr/>
        </p:nvSpPr>
        <p:spPr>
          <a:xfrm rot="5400000">
            <a:off x="4615573" y="3961491"/>
            <a:ext cx="8274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600" b="1" dirty="0" smtClean="0">
                <a:solidFill>
                  <a:srgbClr val="FF0000"/>
                </a:solidFill>
              </a:rPr>
              <a:t>StUF-L1</a:t>
            </a:r>
            <a:endParaRPr lang="nl-NL" sz="1600" b="1" dirty="0">
              <a:solidFill>
                <a:srgbClr val="FF0000"/>
              </a:solidFill>
            </a:endParaRPr>
          </a:p>
        </p:txBody>
      </p:sp>
      <p:sp>
        <p:nvSpPr>
          <p:cNvPr id="21" name="Tekstvak 20"/>
          <p:cNvSpPr txBox="1"/>
          <p:nvPr/>
        </p:nvSpPr>
        <p:spPr>
          <a:xfrm>
            <a:off x="3275856" y="3501008"/>
            <a:ext cx="8915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600" b="1" dirty="0" err="1" smtClean="0">
                <a:solidFill>
                  <a:srgbClr val="FF0000"/>
                </a:solidFill>
              </a:rPr>
              <a:t>StUF-BG</a:t>
            </a:r>
            <a:endParaRPr lang="nl-NL" sz="1600" b="1" dirty="0">
              <a:solidFill>
                <a:srgbClr val="FF0000"/>
              </a:solidFill>
            </a:endParaRPr>
          </a:p>
        </p:txBody>
      </p:sp>
      <p:sp>
        <p:nvSpPr>
          <p:cNvPr id="22" name="Tekstvak 21"/>
          <p:cNvSpPr txBox="1"/>
          <p:nvPr/>
        </p:nvSpPr>
        <p:spPr>
          <a:xfrm rot="5400000">
            <a:off x="5087569" y="3993551"/>
            <a:ext cx="8915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600" b="1" dirty="0" err="1" smtClean="0">
                <a:solidFill>
                  <a:srgbClr val="FF0000"/>
                </a:solidFill>
              </a:rPr>
              <a:t>StUF-BG</a:t>
            </a:r>
            <a:endParaRPr lang="nl-NL" sz="1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/>
      <p:bldP spid="16" grpId="0" animBg="1"/>
      <p:bldP spid="17" grpId="0" animBg="1"/>
      <p:bldP spid="18" grpId="0" animBg="1"/>
      <p:bldP spid="19" grpId="0" animBg="1"/>
      <p:bldP spid="20" grpId="0"/>
      <p:bldP spid="21" grpId="0"/>
      <p:bldP spid="2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>
          <a:xfrm>
            <a:off x="827584" y="72009"/>
            <a:ext cx="7992888" cy="43204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>
                <a:solidFill>
                  <a:srgbClr val="0070C0"/>
                </a:solidFill>
              </a:rPr>
              <a:t>HORIZONTAAL INFORMATIEMODEL (‘Stelselcatalogus’)</a:t>
            </a:r>
            <a:endParaRPr lang="nl-NL" dirty="0">
              <a:solidFill>
                <a:srgbClr val="0070C0"/>
              </a:solidFill>
            </a:endParaRPr>
          </a:p>
        </p:txBody>
      </p:sp>
      <p:sp>
        <p:nvSpPr>
          <p:cNvPr id="5" name="Tekstvak 4"/>
          <p:cNvSpPr txBox="1"/>
          <p:nvPr/>
        </p:nvSpPr>
        <p:spPr>
          <a:xfrm rot="16200000">
            <a:off x="-931458" y="1003467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 smtClean="0">
                <a:solidFill>
                  <a:srgbClr val="0070C0"/>
                </a:solidFill>
              </a:rPr>
              <a:t>--------LANDELIJK-------</a:t>
            </a:r>
            <a:endParaRPr lang="nl-NL" dirty="0">
              <a:solidFill>
                <a:srgbClr val="0070C0"/>
              </a:solidFill>
            </a:endParaRPr>
          </a:p>
        </p:txBody>
      </p:sp>
      <p:sp>
        <p:nvSpPr>
          <p:cNvPr id="6" name="Tekstvak 5"/>
          <p:cNvSpPr txBox="1"/>
          <p:nvPr/>
        </p:nvSpPr>
        <p:spPr>
          <a:xfrm rot="16200000">
            <a:off x="17194" y="1242439"/>
            <a:ext cx="9820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rgbClr val="0070C0"/>
                </a:solidFill>
              </a:rPr>
              <a:t>verticaal</a:t>
            </a:r>
            <a:endParaRPr lang="nl-NL" dirty="0">
              <a:solidFill>
                <a:srgbClr val="0070C0"/>
              </a:solidFill>
            </a:endParaRPr>
          </a:p>
        </p:txBody>
      </p:sp>
      <p:sp>
        <p:nvSpPr>
          <p:cNvPr id="7" name="Rechthoek 6"/>
          <p:cNvSpPr/>
          <p:nvPr/>
        </p:nvSpPr>
        <p:spPr>
          <a:xfrm>
            <a:off x="827584" y="648073"/>
            <a:ext cx="944488" cy="122413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>
                <a:solidFill>
                  <a:srgbClr val="0070C0"/>
                </a:solidFill>
              </a:rPr>
              <a:t>BAG</a:t>
            </a:r>
            <a:endParaRPr lang="nl-NL" dirty="0">
              <a:solidFill>
                <a:srgbClr val="0070C0"/>
              </a:solidFill>
            </a:endParaRPr>
          </a:p>
        </p:txBody>
      </p:sp>
      <p:sp>
        <p:nvSpPr>
          <p:cNvPr id="8" name="Rechthoek 7"/>
          <p:cNvSpPr/>
          <p:nvPr/>
        </p:nvSpPr>
        <p:spPr>
          <a:xfrm>
            <a:off x="1835696" y="648073"/>
            <a:ext cx="944488" cy="122413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>
                <a:solidFill>
                  <a:srgbClr val="0070C0"/>
                </a:solidFill>
              </a:rPr>
              <a:t>BR-WOZ</a:t>
            </a:r>
            <a:endParaRPr lang="nl-NL" dirty="0">
              <a:solidFill>
                <a:srgbClr val="0070C0"/>
              </a:solidFill>
            </a:endParaRPr>
          </a:p>
        </p:txBody>
      </p:sp>
      <p:sp>
        <p:nvSpPr>
          <p:cNvPr id="9" name="Rechthoek 8"/>
          <p:cNvSpPr/>
          <p:nvPr/>
        </p:nvSpPr>
        <p:spPr>
          <a:xfrm>
            <a:off x="3851920" y="648073"/>
            <a:ext cx="944488" cy="122413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>
                <a:solidFill>
                  <a:srgbClr val="0070C0"/>
                </a:solidFill>
              </a:rPr>
              <a:t>BRK</a:t>
            </a:r>
            <a:endParaRPr lang="nl-NL" dirty="0">
              <a:solidFill>
                <a:srgbClr val="0070C0"/>
              </a:solidFill>
            </a:endParaRPr>
          </a:p>
        </p:txBody>
      </p:sp>
      <p:sp>
        <p:nvSpPr>
          <p:cNvPr id="10" name="Rechthoek 9"/>
          <p:cNvSpPr/>
          <p:nvPr/>
        </p:nvSpPr>
        <p:spPr>
          <a:xfrm>
            <a:off x="6876256" y="648073"/>
            <a:ext cx="944488" cy="122413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>
                <a:solidFill>
                  <a:srgbClr val="0070C0"/>
                </a:solidFill>
              </a:rPr>
              <a:t>WKPB</a:t>
            </a:r>
            <a:endParaRPr lang="nl-NL" dirty="0">
              <a:solidFill>
                <a:srgbClr val="0070C0"/>
              </a:solidFill>
            </a:endParaRPr>
          </a:p>
        </p:txBody>
      </p:sp>
      <p:sp>
        <p:nvSpPr>
          <p:cNvPr id="11" name="Rechthoek 10"/>
          <p:cNvSpPr/>
          <p:nvPr/>
        </p:nvSpPr>
        <p:spPr>
          <a:xfrm>
            <a:off x="5868144" y="648073"/>
            <a:ext cx="944488" cy="122413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>
                <a:solidFill>
                  <a:srgbClr val="0070C0"/>
                </a:solidFill>
              </a:rPr>
              <a:t>Bxx</a:t>
            </a:r>
            <a:endParaRPr lang="nl-NL" dirty="0">
              <a:solidFill>
                <a:srgbClr val="0070C0"/>
              </a:solidFill>
            </a:endParaRPr>
          </a:p>
        </p:txBody>
      </p:sp>
      <p:sp>
        <p:nvSpPr>
          <p:cNvPr id="12" name="Rechthoek 11"/>
          <p:cNvSpPr/>
          <p:nvPr/>
        </p:nvSpPr>
        <p:spPr>
          <a:xfrm>
            <a:off x="2843808" y="648073"/>
            <a:ext cx="944488" cy="122413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>
                <a:solidFill>
                  <a:srgbClr val="0070C0"/>
                </a:solidFill>
              </a:rPr>
              <a:t>NHR</a:t>
            </a:r>
            <a:endParaRPr lang="nl-NL" dirty="0">
              <a:solidFill>
                <a:srgbClr val="0070C0"/>
              </a:solidFill>
            </a:endParaRPr>
          </a:p>
        </p:txBody>
      </p:sp>
      <p:sp>
        <p:nvSpPr>
          <p:cNvPr id="13" name="Rechthoek 12"/>
          <p:cNvSpPr/>
          <p:nvPr/>
        </p:nvSpPr>
        <p:spPr>
          <a:xfrm>
            <a:off x="4860032" y="648073"/>
            <a:ext cx="944488" cy="122413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>
                <a:solidFill>
                  <a:srgbClr val="0070C0"/>
                </a:solidFill>
              </a:rPr>
              <a:t>BPR</a:t>
            </a:r>
            <a:endParaRPr lang="nl-NL" dirty="0">
              <a:solidFill>
                <a:srgbClr val="0070C0"/>
              </a:solidFill>
            </a:endParaRPr>
          </a:p>
        </p:txBody>
      </p:sp>
      <p:sp>
        <p:nvSpPr>
          <p:cNvPr id="14" name="Rechthoek 13"/>
          <p:cNvSpPr/>
          <p:nvPr/>
        </p:nvSpPr>
        <p:spPr>
          <a:xfrm>
            <a:off x="7884368" y="648073"/>
            <a:ext cx="944488" cy="122413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>
                <a:solidFill>
                  <a:srgbClr val="0070C0"/>
                </a:solidFill>
              </a:rPr>
              <a:t>xxx</a:t>
            </a:r>
            <a:endParaRPr lang="nl-NL" dirty="0">
              <a:solidFill>
                <a:srgbClr val="0070C0"/>
              </a:solidFill>
            </a:endParaRPr>
          </a:p>
        </p:txBody>
      </p:sp>
      <p:sp>
        <p:nvSpPr>
          <p:cNvPr id="32" name="Tekstvak 31"/>
          <p:cNvSpPr txBox="1"/>
          <p:nvPr/>
        </p:nvSpPr>
        <p:spPr>
          <a:xfrm rot="16200000">
            <a:off x="236709" y="86819"/>
            <a:ext cx="542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srgbClr val="0070C0"/>
                </a:solidFill>
              </a:rPr>
              <a:t>h</a:t>
            </a:r>
            <a:r>
              <a:rPr lang="nl-NL" dirty="0" smtClean="0">
                <a:solidFill>
                  <a:srgbClr val="0070C0"/>
                </a:solidFill>
              </a:rPr>
              <a:t>or.</a:t>
            </a:r>
            <a:endParaRPr lang="nl-NL" dirty="0">
              <a:solidFill>
                <a:srgbClr val="0070C0"/>
              </a:solidFill>
            </a:endParaRPr>
          </a:p>
        </p:txBody>
      </p:sp>
      <p:sp>
        <p:nvSpPr>
          <p:cNvPr id="36" name="Tekstvak 35"/>
          <p:cNvSpPr txBox="1"/>
          <p:nvPr/>
        </p:nvSpPr>
        <p:spPr>
          <a:xfrm rot="16200000">
            <a:off x="-1759550" y="3847783"/>
            <a:ext cx="38884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 smtClean="0">
                <a:solidFill>
                  <a:srgbClr val="0070C0"/>
                </a:solidFill>
              </a:rPr>
              <a:t>------------------SECTORAAL-------------------</a:t>
            </a:r>
            <a:endParaRPr lang="nl-NL" dirty="0">
              <a:solidFill>
                <a:srgbClr val="0070C0"/>
              </a:solidFill>
            </a:endParaRPr>
          </a:p>
        </p:txBody>
      </p:sp>
      <p:sp>
        <p:nvSpPr>
          <p:cNvPr id="37" name="Rechthoek 36"/>
          <p:cNvSpPr/>
          <p:nvPr/>
        </p:nvSpPr>
        <p:spPr>
          <a:xfrm>
            <a:off x="827584" y="2736305"/>
            <a:ext cx="2952328" cy="324036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1"/>
          <a:lstStyle/>
          <a:p>
            <a:pPr algn="ctr"/>
            <a:r>
              <a:rPr lang="nl-NL" dirty="0" smtClean="0">
                <a:solidFill>
                  <a:srgbClr val="0070C0"/>
                </a:solidFill>
              </a:rPr>
              <a:t>GEMEENTEN</a:t>
            </a:r>
            <a:endParaRPr lang="nl-NL" dirty="0">
              <a:solidFill>
                <a:srgbClr val="0070C0"/>
              </a:solidFill>
            </a:endParaRPr>
          </a:p>
        </p:txBody>
      </p:sp>
      <p:sp>
        <p:nvSpPr>
          <p:cNvPr id="38" name="Rechthoek 37"/>
          <p:cNvSpPr/>
          <p:nvPr/>
        </p:nvSpPr>
        <p:spPr>
          <a:xfrm>
            <a:off x="827584" y="2088233"/>
            <a:ext cx="7992888" cy="43204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>
                <a:solidFill>
                  <a:srgbClr val="0070C0"/>
                </a:solidFill>
              </a:rPr>
              <a:t>RSGB en RGBZ</a:t>
            </a:r>
            <a:endParaRPr lang="nl-NL" dirty="0">
              <a:solidFill>
                <a:srgbClr val="0070C0"/>
              </a:solidFill>
            </a:endParaRPr>
          </a:p>
        </p:txBody>
      </p:sp>
      <p:sp>
        <p:nvSpPr>
          <p:cNvPr id="39" name="Rechthoek 38"/>
          <p:cNvSpPr/>
          <p:nvPr/>
        </p:nvSpPr>
        <p:spPr>
          <a:xfrm>
            <a:off x="971600" y="2880321"/>
            <a:ext cx="864096" cy="26642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36000" tIns="36000" rIns="36000" bIns="36000" rtlCol="0" anchor="ctr"/>
          <a:lstStyle/>
          <a:p>
            <a:pPr algn="ctr"/>
            <a:r>
              <a:rPr lang="nl-NL" dirty="0" smtClean="0">
                <a:solidFill>
                  <a:srgbClr val="0070C0"/>
                </a:solidFill>
              </a:rPr>
              <a:t>E-FORMULIEREN</a:t>
            </a:r>
            <a:endParaRPr lang="nl-NL" dirty="0">
              <a:solidFill>
                <a:srgbClr val="0070C0"/>
              </a:solidFill>
            </a:endParaRPr>
          </a:p>
        </p:txBody>
      </p:sp>
      <p:sp>
        <p:nvSpPr>
          <p:cNvPr id="40" name="Rechthoek 39"/>
          <p:cNvSpPr/>
          <p:nvPr/>
        </p:nvSpPr>
        <p:spPr>
          <a:xfrm>
            <a:off x="1907704" y="2880321"/>
            <a:ext cx="792088" cy="26642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36000" tIns="36000" rIns="36000" bIns="36000" rtlCol="0" anchor="ctr"/>
          <a:lstStyle/>
          <a:p>
            <a:pPr algn="ctr"/>
            <a:r>
              <a:rPr lang="nl-NL" dirty="0" err="1" smtClean="0">
                <a:solidFill>
                  <a:srgbClr val="0070C0"/>
                </a:solidFill>
              </a:rPr>
              <a:t>xxx</a:t>
            </a:r>
            <a:endParaRPr lang="nl-NL" dirty="0">
              <a:solidFill>
                <a:srgbClr val="0070C0"/>
              </a:solidFill>
            </a:endParaRPr>
          </a:p>
        </p:txBody>
      </p:sp>
      <p:sp>
        <p:nvSpPr>
          <p:cNvPr id="41" name="Rechthoek 40"/>
          <p:cNvSpPr/>
          <p:nvPr/>
        </p:nvSpPr>
        <p:spPr>
          <a:xfrm>
            <a:off x="2771800" y="2880321"/>
            <a:ext cx="864096" cy="26642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36000" tIns="36000" rIns="36000" bIns="36000" rtlCol="0" anchor="ctr"/>
          <a:lstStyle/>
          <a:p>
            <a:pPr algn="ctr"/>
            <a:r>
              <a:rPr lang="nl-NL" dirty="0" err="1" smtClean="0">
                <a:solidFill>
                  <a:srgbClr val="0070C0"/>
                </a:solidFill>
              </a:rPr>
              <a:t>xxx</a:t>
            </a:r>
            <a:endParaRPr lang="nl-NL" dirty="0">
              <a:solidFill>
                <a:srgbClr val="0070C0"/>
              </a:solidFill>
            </a:endParaRPr>
          </a:p>
        </p:txBody>
      </p:sp>
      <p:sp>
        <p:nvSpPr>
          <p:cNvPr id="42" name="Rechthoek 41"/>
          <p:cNvSpPr/>
          <p:nvPr/>
        </p:nvSpPr>
        <p:spPr>
          <a:xfrm>
            <a:off x="3851920" y="2736305"/>
            <a:ext cx="1152128" cy="324036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1"/>
          <a:lstStyle/>
          <a:p>
            <a:pPr algn="ctr"/>
            <a:r>
              <a:rPr lang="nl-NL" dirty="0" smtClean="0">
                <a:solidFill>
                  <a:srgbClr val="0070C0"/>
                </a:solidFill>
              </a:rPr>
              <a:t>WOZ-</a:t>
            </a:r>
            <a:br>
              <a:rPr lang="nl-NL" dirty="0" smtClean="0">
                <a:solidFill>
                  <a:srgbClr val="0070C0"/>
                </a:solidFill>
              </a:rPr>
            </a:br>
            <a:r>
              <a:rPr lang="nl-NL" dirty="0" smtClean="0">
                <a:solidFill>
                  <a:srgbClr val="0070C0"/>
                </a:solidFill>
              </a:rPr>
              <a:t>KETEN</a:t>
            </a:r>
            <a:endParaRPr lang="nl-NL" dirty="0">
              <a:solidFill>
                <a:srgbClr val="0070C0"/>
              </a:solidFill>
            </a:endParaRPr>
          </a:p>
        </p:txBody>
      </p:sp>
      <p:sp>
        <p:nvSpPr>
          <p:cNvPr id="43" name="Rechthoek 42"/>
          <p:cNvSpPr/>
          <p:nvPr/>
        </p:nvSpPr>
        <p:spPr>
          <a:xfrm>
            <a:off x="3995936" y="2880321"/>
            <a:ext cx="864096" cy="244827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36000" tIns="36000" rIns="36000" bIns="36000" rtlCol="0" anchor="ctr"/>
          <a:lstStyle/>
          <a:p>
            <a:pPr algn="ctr"/>
            <a:r>
              <a:rPr lang="nl-NL" dirty="0" smtClean="0">
                <a:solidFill>
                  <a:srgbClr val="0070C0"/>
                </a:solidFill>
              </a:rPr>
              <a:t>WOZ</a:t>
            </a:r>
            <a:endParaRPr lang="nl-NL" dirty="0">
              <a:solidFill>
                <a:srgbClr val="0070C0"/>
              </a:solidFill>
            </a:endParaRPr>
          </a:p>
        </p:txBody>
      </p:sp>
      <p:sp>
        <p:nvSpPr>
          <p:cNvPr id="44" name="Rechthoek 43"/>
          <p:cNvSpPr/>
          <p:nvPr/>
        </p:nvSpPr>
        <p:spPr>
          <a:xfrm>
            <a:off x="5076056" y="2736305"/>
            <a:ext cx="1152128" cy="324036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1"/>
          <a:lstStyle/>
          <a:p>
            <a:pPr algn="ctr"/>
            <a:r>
              <a:rPr lang="nl-NL" dirty="0" smtClean="0">
                <a:solidFill>
                  <a:srgbClr val="0070C0"/>
                </a:solidFill>
              </a:rPr>
              <a:t>WABO-</a:t>
            </a:r>
            <a:br>
              <a:rPr lang="nl-NL" dirty="0" smtClean="0">
                <a:solidFill>
                  <a:srgbClr val="0070C0"/>
                </a:solidFill>
              </a:rPr>
            </a:br>
            <a:r>
              <a:rPr lang="nl-NL" dirty="0" smtClean="0">
                <a:solidFill>
                  <a:srgbClr val="0070C0"/>
                </a:solidFill>
              </a:rPr>
              <a:t>KETEN</a:t>
            </a:r>
            <a:endParaRPr lang="nl-NL" dirty="0">
              <a:solidFill>
                <a:srgbClr val="0070C0"/>
              </a:solidFill>
            </a:endParaRPr>
          </a:p>
        </p:txBody>
      </p:sp>
      <p:sp>
        <p:nvSpPr>
          <p:cNvPr id="45" name="Rechthoek 44"/>
          <p:cNvSpPr/>
          <p:nvPr/>
        </p:nvSpPr>
        <p:spPr>
          <a:xfrm>
            <a:off x="5220072" y="2880321"/>
            <a:ext cx="864096" cy="244827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36000" tIns="36000" rIns="36000" bIns="36000" rtlCol="0" anchor="ctr"/>
          <a:lstStyle/>
          <a:p>
            <a:pPr algn="ctr"/>
            <a:r>
              <a:rPr lang="nl-NL" dirty="0" smtClean="0">
                <a:solidFill>
                  <a:srgbClr val="0070C0"/>
                </a:solidFill>
              </a:rPr>
              <a:t>OMGEVINGS-VERGUNNING</a:t>
            </a:r>
            <a:endParaRPr lang="nl-NL" dirty="0">
              <a:solidFill>
                <a:srgbClr val="0070C0"/>
              </a:solidFill>
            </a:endParaRPr>
          </a:p>
        </p:txBody>
      </p:sp>
      <p:sp>
        <p:nvSpPr>
          <p:cNvPr id="46" name="Rechthoek 45"/>
          <p:cNvSpPr/>
          <p:nvPr/>
        </p:nvSpPr>
        <p:spPr>
          <a:xfrm>
            <a:off x="6372200" y="2736305"/>
            <a:ext cx="1152128" cy="324036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1"/>
          <a:lstStyle/>
          <a:p>
            <a:pPr algn="ctr"/>
            <a:r>
              <a:rPr lang="nl-NL" dirty="0" smtClean="0">
                <a:solidFill>
                  <a:srgbClr val="0070C0"/>
                </a:solidFill>
              </a:rPr>
              <a:t>WKPB-KETEN</a:t>
            </a:r>
            <a:endParaRPr lang="nl-NL" dirty="0">
              <a:solidFill>
                <a:srgbClr val="0070C0"/>
              </a:solidFill>
            </a:endParaRPr>
          </a:p>
        </p:txBody>
      </p:sp>
      <p:sp>
        <p:nvSpPr>
          <p:cNvPr id="47" name="Rechthoek 46"/>
          <p:cNvSpPr/>
          <p:nvPr/>
        </p:nvSpPr>
        <p:spPr>
          <a:xfrm>
            <a:off x="6516216" y="2880321"/>
            <a:ext cx="864096" cy="244827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36000" tIns="36000" rIns="36000" bIns="36000" rtlCol="0" anchor="ctr"/>
          <a:lstStyle/>
          <a:p>
            <a:pPr algn="ctr"/>
            <a:r>
              <a:rPr lang="nl-NL" dirty="0" smtClean="0">
                <a:solidFill>
                  <a:srgbClr val="0070C0"/>
                </a:solidFill>
              </a:rPr>
              <a:t>WKPB</a:t>
            </a:r>
            <a:endParaRPr lang="nl-NL" dirty="0">
              <a:solidFill>
                <a:srgbClr val="0070C0"/>
              </a:solidFill>
            </a:endParaRPr>
          </a:p>
        </p:txBody>
      </p:sp>
      <p:sp>
        <p:nvSpPr>
          <p:cNvPr id="48" name="Rechthoek 47"/>
          <p:cNvSpPr/>
          <p:nvPr/>
        </p:nvSpPr>
        <p:spPr>
          <a:xfrm>
            <a:off x="7668344" y="2736305"/>
            <a:ext cx="1152128" cy="324036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1"/>
          <a:lstStyle/>
          <a:p>
            <a:pPr algn="ctr"/>
            <a:r>
              <a:rPr lang="nl-NL" dirty="0" err="1" smtClean="0">
                <a:solidFill>
                  <a:srgbClr val="0070C0"/>
                </a:solidFill>
              </a:rPr>
              <a:t>xxx</a:t>
            </a:r>
            <a:endParaRPr lang="nl-NL" dirty="0">
              <a:solidFill>
                <a:srgbClr val="0070C0"/>
              </a:solidFill>
            </a:endParaRPr>
          </a:p>
        </p:txBody>
      </p:sp>
      <p:sp>
        <p:nvSpPr>
          <p:cNvPr id="49" name="Rechthoek 48"/>
          <p:cNvSpPr/>
          <p:nvPr/>
        </p:nvSpPr>
        <p:spPr>
          <a:xfrm>
            <a:off x="7812360" y="2880321"/>
            <a:ext cx="864096" cy="244827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36000" tIns="36000" rIns="36000" bIns="36000" rtlCol="0" anchor="ctr"/>
          <a:lstStyle/>
          <a:p>
            <a:pPr algn="ctr"/>
            <a:r>
              <a:rPr lang="nl-NL" dirty="0" err="1" smtClean="0">
                <a:solidFill>
                  <a:srgbClr val="0070C0"/>
                </a:solidFill>
              </a:rPr>
              <a:t>xxx</a:t>
            </a:r>
            <a:endParaRPr lang="nl-NL" dirty="0">
              <a:solidFill>
                <a:srgbClr val="0070C0"/>
              </a:solidFill>
            </a:endParaRPr>
          </a:p>
        </p:txBody>
      </p:sp>
      <p:sp>
        <p:nvSpPr>
          <p:cNvPr id="50" name="Tekstvak 49"/>
          <p:cNvSpPr txBox="1"/>
          <p:nvPr/>
        </p:nvSpPr>
        <p:spPr>
          <a:xfrm rot="16200000">
            <a:off x="17194" y="3906735"/>
            <a:ext cx="9820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rgbClr val="0070C0"/>
                </a:solidFill>
              </a:rPr>
              <a:t>verticaal</a:t>
            </a:r>
            <a:endParaRPr lang="nl-NL" dirty="0">
              <a:solidFill>
                <a:srgbClr val="0070C0"/>
              </a:solidFill>
            </a:endParaRPr>
          </a:p>
        </p:txBody>
      </p:sp>
      <p:sp>
        <p:nvSpPr>
          <p:cNvPr id="51" name="Tekstvak 50"/>
          <p:cNvSpPr txBox="1"/>
          <p:nvPr/>
        </p:nvSpPr>
        <p:spPr>
          <a:xfrm rot="16200000">
            <a:off x="236710" y="2175051"/>
            <a:ext cx="542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srgbClr val="0070C0"/>
                </a:solidFill>
              </a:rPr>
              <a:t>h</a:t>
            </a:r>
            <a:r>
              <a:rPr lang="nl-NL" dirty="0" smtClean="0">
                <a:solidFill>
                  <a:srgbClr val="0070C0"/>
                </a:solidFill>
              </a:rPr>
              <a:t>or.</a:t>
            </a:r>
            <a:endParaRPr lang="nl-NL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Drie groepen ‘te delen’ gegevens</a:t>
            </a:r>
            <a:endParaRPr lang="nl-NL" dirty="0"/>
          </a:p>
        </p:txBody>
      </p:sp>
      <p:graphicFrame>
        <p:nvGraphicFramePr>
          <p:cNvPr id="4" name="Diagram 3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3200" dirty="0" smtClean="0"/>
              <a:t>Stand van zaken forumdiscussie (1)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Wat is het bestaansrecht van RSGB en </a:t>
            </a:r>
            <a:r>
              <a:rPr lang="nl-NL" dirty="0" err="1" smtClean="0"/>
              <a:t>StUF-BG</a:t>
            </a:r>
            <a:r>
              <a:rPr lang="nl-NL" dirty="0" smtClean="0"/>
              <a:t>?</a:t>
            </a:r>
          </a:p>
          <a:p>
            <a:pPr lvl="1">
              <a:buFont typeface="Arial" pitchFamily="34" charset="0"/>
              <a:buChar char="•"/>
            </a:pPr>
            <a:r>
              <a:rPr lang="nl-NL" dirty="0" smtClean="0"/>
              <a:t>Specificeren en uitwisselen van de gegevens die binnengemeentelijk  horizontaal substantieel meervoudig gebruikt worden</a:t>
            </a:r>
          </a:p>
          <a:p>
            <a:pPr lvl="2">
              <a:buFont typeface="Arial" pitchFamily="34" charset="0"/>
              <a:buChar char="•"/>
            </a:pPr>
            <a:r>
              <a:rPr lang="nl-NL" i="1" dirty="0" smtClean="0"/>
              <a:t>Meerderheid</a:t>
            </a:r>
            <a:r>
              <a:rPr lang="nl-NL" dirty="0" smtClean="0"/>
              <a:t>: de voor de gemeente relevante landelijke basisgegevens en de gemeentelijke kerngegevens</a:t>
            </a:r>
          </a:p>
          <a:p>
            <a:pPr lvl="2">
              <a:buFont typeface="Arial" pitchFamily="34" charset="0"/>
              <a:buChar char="•"/>
            </a:pPr>
            <a:r>
              <a:rPr lang="nl-NL" i="1" dirty="0" smtClean="0"/>
              <a:t>Enkeling</a:t>
            </a:r>
            <a:r>
              <a:rPr lang="nl-NL" dirty="0" smtClean="0"/>
              <a:t>: alleen gemeentelijke kerngegevens</a:t>
            </a:r>
          </a:p>
          <a:p>
            <a:pPr lvl="2">
              <a:buFont typeface="Arial" pitchFamily="34" charset="0"/>
              <a:buChar char="•"/>
            </a:pPr>
            <a:r>
              <a:rPr lang="nl-NL" dirty="0" smtClean="0"/>
              <a:t>Niet: gegevens in basisregistraties die niet ‘gemeentebreed’ van belang zijn</a:t>
            </a:r>
          </a:p>
          <a:p>
            <a:pPr lvl="1"/>
            <a:r>
              <a:rPr lang="nl-NL" dirty="0" smtClean="0"/>
              <a:t>Vraagpunten </a:t>
            </a:r>
            <a:r>
              <a:rPr lang="nl-NL" dirty="0" err="1" smtClean="0"/>
              <a:t>o.a</a:t>
            </a:r>
            <a:r>
              <a:rPr lang="nl-NL" dirty="0" smtClean="0"/>
              <a:t>: </a:t>
            </a:r>
          </a:p>
          <a:p>
            <a:pPr lvl="1">
              <a:buFont typeface="Arial" pitchFamily="34" charset="0"/>
              <a:buChar char="•"/>
            </a:pPr>
            <a:r>
              <a:rPr lang="nl-NL" dirty="0" smtClean="0"/>
              <a:t>Gegevens uit basisregistraties overnemen of naar refereren?</a:t>
            </a:r>
            <a:endParaRPr lang="nl-NL" dirty="0" smtClean="0"/>
          </a:p>
          <a:p>
            <a:pPr lvl="1">
              <a:buFont typeface="Arial" pitchFamily="34" charset="0"/>
              <a:buChar char="•"/>
            </a:pPr>
            <a:r>
              <a:rPr lang="nl-NL" dirty="0" smtClean="0"/>
              <a:t>Wellicht verschil tussen korte en lange termijn?</a:t>
            </a:r>
            <a:endParaRPr lang="nl-NL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ndaardontwerp">
  <a:themeElements>
    <a:clrScheme name="Standaardontwer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andaardontwerp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38100" cap="flat" cmpd="sng" algn="ctr">
          <a:solidFill>
            <a:srgbClr val="FE1A0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38100" cap="flat" cmpd="sng" algn="ctr">
          <a:solidFill>
            <a:srgbClr val="FE1A0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Standaardontwer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Standaardontwerp">
  <a:themeElements>
    <a:clrScheme name="Standaardontwer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andaardontwerp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38100" cap="flat" cmpd="sng" algn="ctr">
          <a:solidFill>
            <a:srgbClr val="FE1A0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38100" cap="flat" cmpd="sng" algn="ctr">
          <a:solidFill>
            <a:srgbClr val="FE1A0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Standaardontwer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5318</TotalTime>
  <Words>549</Words>
  <Application>Microsoft Office PowerPoint</Application>
  <PresentationFormat>Diavoorstelling (4:3)</PresentationFormat>
  <Paragraphs>144</Paragraphs>
  <Slides>15</Slides>
  <Notes>2</Notes>
  <HiddenSlides>0</HiddenSlides>
  <MMClips>0</MMClips>
  <ScaleCrop>false</ScaleCrop>
  <HeadingPairs>
    <vt:vector size="4" baseType="variant">
      <vt:variant>
        <vt:lpstr>Thema</vt:lpstr>
      </vt:variant>
      <vt:variant>
        <vt:i4>2</vt:i4>
      </vt:variant>
      <vt:variant>
        <vt:lpstr>Diatitels</vt:lpstr>
      </vt:variant>
      <vt:variant>
        <vt:i4>15</vt:i4>
      </vt:variant>
    </vt:vector>
  </HeadingPairs>
  <TitlesOfParts>
    <vt:vector size="17" baseType="lpstr">
      <vt:lpstr>Standaardontwerp</vt:lpstr>
      <vt:lpstr>1_Standaardontwerp</vt:lpstr>
      <vt:lpstr>Dia 1</vt:lpstr>
      <vt:lpstr>Aanleiding</vt:lpstr>
      <vt:lpstr>‘Existentiële’ vragen</vt:lpstr>
      <vt:lpstr>Problematiek</vt:lpstr>
      <vt:lpstr>Ketensamenwerking</vt:lpstr>
      <vt:lpstr>Case</vt:lpstr>
      <vt:lpstr>Dia 7</vt:lpstr>
      <vt:lpstr>Drie groepen ‘te delen’ gegevens</vt:lpstr>
      <vt:lpstr>Stand van zaken forumdiscussie (1)</vt:lpstr>
      <vt:lpstr>Stand van zaken forumdiscussie (2)</vt:lpstr>
      <vt:lpstr>Stand van zaken forumdiscussie (3)</vt:lpstr>
      <vt:lpstr>Stand van zaken forumdiscussie (4)</vt:lpstr>
      <vt:lpstr>Kern van de discussie, m.i.</vt:lpstr>
      <vt:lpstr>Vervolg</vt:lpstr>
      <vt:lpstr>Dia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RGBZ-werkgroep 12 juni 2012</dc:title>
  <dc:subject>RGBZ-werkgroep 20120612</dc:subject>
  <dc:creator>Arjan Kloosterboer (KING)</dc:creator>
  <cp:keywords>rgbz zaak zaken zaakgericht</cp:keywords>
  <cp:lastModifiedBy>Arjan</cp:lastModifiedBy>
  <cp:revision>561</cp:revision>
  <cp:lastPrinted>1601-01-01T00:00:00Z</cp:lastPrinted>
  <dcterms:created xsi:type="dcterms:W3CDTF">2010-05-26T08:56:31Z</dcterms:created>
  <dcterms:modified xsi:type="dcterms:W3CDTF">2012-10-02T23:25:14Z</dcterms:modified>
</cp:coreProperties>
</file>